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256" r:id="rId2"/>
    <p:sldId id="257" r:id="rId3"/>
    <p:sldId id="443" r:id="rId4"/>
    <p:sldId id="415" r:id="rId5"/>
    <p:sldId id="416" r:id="rId6"/>
    <p:sldId id="412" r:id="rId7"/>
    <p:sldId id="258" r:id="rId8"/>
    <p:sldId id="413" r:id="rId9"/>
    <p:sldId id="401" r:id="rId10"/>
    <p:sldId id="417" r:id="rId11"/>
    <p:sldId id="418" r:id="rId12"/>
    <p:sldId id="419" r:id="rId13"/>
    <p:sldId id="420" r:id="rId14"/>
    <p:sldId id="421" r:id="rId15"/>
    <p:sldId id="422" r:id="rId16"/>
    <p:sldId id="442"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1" r:id="rId34"/>
    <p:sldId id="444" r:id="rId35"/>
    <p:sldId id="445" r:id="rId36"/>
    <p:sldId id="446" r:id="rId37"/>
    <p:sldId id="447" r:id="rId38"/>
    <p:sldId id="423" r:id="rId39"/>
    <p:sldId id="424" r:id="rId40"/>
    <p:sldId id="448" r:id="rId41"/>
    <p:sldId id="449" r:id="rId42"/>
    <p:sldId id="395" r:id="rId43"/>
    <p:sldId id="399" r:id="rId44"/>
    <p:sldId id="396" r:id="rId45"/>
    <p:sldId id="398" r:id="rId46"/>
    <p:sldId id="348" r:id="rId47"/>
    <p:sldId id="349" r:id="rId48"/>
    <p:sldId id="351" r:id="rId49"/>
    <p:sldId id="350" r:id="rId50"/>
    <p:sldId id="366" r:id="rId51"/>
    <p:sldId id="411" r:id="rId52"/>
    <p:sldId id="393" r:id="rId53"/>
    <p:sldId id="342" r:id="rId54"/>
    <p:sldId id="343"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2313"/>
  </p:normalViewPr>
  <p:slideViewPr>
    <p:cSldViewPr snapToGrid="0">
      <p:cViewPr>
        <p:scale>
          <a:sx n="121" d="100"/>
          <a:sy n="121" d="100"/>
        </p:scale>
        <p:origin x="69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297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886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427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08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491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630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9956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680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76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87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520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Easier to work with if network is large and parse, and quick in retrieving all neighbors for a node</a:t>
            </a:r>
          </a:p>
          <a:p>
            <a:endParaRPr lang="en-US" dirty="0"/>
          </a:p>
        </p:txBody>
      </p:sp>
    </p:spTree>
    <p:extLst>
      <p:ext uri="{BB962C8B-B14F-4D97-AF65-F5344CB8AC3E}">
        <p14:creationId xmlns:p14="http://schemas.microsoft.com/office/powerpoint/2010/main" val="10338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Directions matter - </a:t>
            </a:r>
          </a:p>
          <a:p>
            <a:endParaRPr lang="en-US" dirty="0"/>
          </a:p>
        </p:txBody>
      </p:sp>
    </p:spTree>
    <p:extLst>
      <p:ext uri="{BB962C8B-B14F-4D97-AF65-F5344CB8AC3E}">
        <p14:creationId xmlns:p14="http://schemas.microsoft.com/office/powerpoint/2010/main" val="148885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4325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Easier to work with if network is large and parse, and quick in retrieving all neighbors for a node</a:t>
            </a:r>
          </a:p>
          <a:p>
            <a:endParaRPr lang="en-US" dirty="0"/>
          </a:p>
        </p:txBody>
      </p:sp>
    </p:spTree>
    <p:extLst>
      <p:ext uri="{BB962C8B-B14F-4D97-AF65-F5344CB8AC3E}">
        <p14:creationId xmlns:p14="http://schemas.microsoft.com/office/powerpoint/2010/main" val="391830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2780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Directions matter - </a:t>
            </a:r>
          </a:p>
          <a:p>
            <a:endParaRPr lang="en-US" dirty="0"/>
          </a:p>
        </p:txBody>
      </p:sp>
    </p:spTree>
    <p:extLst>
      <p:ext uri="{BB962C8B-B14F-4D97-AF65-F5344CB8AC3E}">
        <p14:creationId xmlns:p14="http://schemas.microsoft.com/office/powerpoint/2010/main" val="367739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653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For directed graphs, the distance from one node A to another B is generally </a:t>
            </a:r>
            <a:r>
              <a:rPr lang="en-US" sz="1100" b="0" i="0" u="none" strike="noStrike" cap="none" dirty="0" err="1">
                <a:solidFill>
                  <a:srgbClr val="000000"/>
                </a:solidFill>
                <a:effectLst/>
                <a:latin typeface="Arial"/>
                <a:ea typeface="Arial"/>
                <a:cs typeface="Arial"/>
                <a:sym typeface="Arial"/>
              </a:rPr>
              <a:t>dierent</a:t>
            </a:r>
            <a:r>
              <a:rPr lang="en-US" sz="1100" b="0" i="0" u="none" strike="noStrike" cap="none" dirty="0">
                <a:solidFill>
                  <a:srgbClr val="000000"/>
                </a:solidFill>
                <a:effectLst/>
                <a:latin typeface="Arial"/>
                <a:ea typeface="Arial"/>
                <a:cs typeface="Arial"/>
                <a:sym typeface="Arial"/>
              </a:rPr>
              <a:t> from that from B to A.</a:t>
            </a:r>
          </a:p>
          <a:p>
            <a:endParaRPr lang="en-US" dirty="0"/>
          </a:p>
        </p:txBody>
      </p:sp>
    </p:spTree>
    <p:extLst>
      <p:ext uri="{BB962C8B-B14F-4D97-AF65-F5344CB8AC3E}">
        <p14:creationId xmlns:p14="http://schemas.microsoft.com/office/powerpoint/2010/main" val="1927260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934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956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For directed graphs, the distance from one node A to another B is generally </a:t>
            </a:r>
            <a:r>
              <a:rPr lang="en-US" sz="1100" b="0" i="0" u="none" strike="noStrike" cap="none" dirty="0" err="1">
                <a:solidFill>
                  <a:srgbClr val="000000"/>
                </a:solidFill>
                <a:effectLst/>
                <a:latin typeface="Arial"/>
                <a:ea typeface="Arial"/>
                <a:cs typeface="Arial"/>
                <a:sym typeface="Arial"/>
              </a:rPr>
              <a:t>dierent</a:t>
            </a:r>
            <a:r>
              <a:rPr lang="en-US" sz="1100" b="0" i="0" u="none" strike="noStrike" cap="none" dirty="0">
                <a:solidFill>
                  <a:srgbClr val="000000"/>
                </a:solidFill>
                <a:effectLst/>
                <a:latin typeface="Arial"/>
                <a:ea typeface="Arial"/>
                <a:cs typeface="Arial"/>
                <a:sym typeface="Arial"/>
              </a:rPr>
              <a:t> from that from B to A.</a:t>
            </a:r>
          </a:p>
          <a:p>
            <a:endParaRPr lang="en-US" dirty="0"/>
          </a:p>
        </p:txBody>
      </p:sp>
    </p:spTree>
    <p:extLst>
      <p:ext uri="{BB962C8B-B14F-4D97-AF65-F5344CB8AC3E}">
        <p14:creationId xmlns:p14="http://schemas.microsoft.com/office/powerpoint/2010/main" val="404141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 graph with three strongly connected components</a:t>
            </a:r>
          </a:p>
          <a:p>
            <a:endParaRPr lang="en-US" dirty="0"/>
          </a:p>
        </p:txBody>
      </p:sp>
    </p:spTree>
    <p:extLst>
      <p:ext uri="{BB962C8B-B14F-4D97-AF65-F5344CB8AC3E}">
        <p14:creationId xmlns:p14="http://schemas.microsoft.com/office/powerpoint/2010/main" val="8959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15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696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698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1385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360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298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597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9382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159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web.b.ebscohost.com.proxy.uchicago.edu/ehost/ebookviewer/ebook?sid=2e6efeab-8174-4202-b8d5-b35c2fb0958f%40sessionmgr120&amp;vid=0&amp;format=EB" TargetMode="External"/><Relationship Id="rId4" Type="http://schemas.openxmlformats.org/officeDocument/2006/relationships/hyperlink" Target="https://github.com/rcc-uchicago/network_visualiza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youtu.be/KcxYYOansyI"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598"/>
            <a:ext cx="8520600" cy="2052600"/>
          </a:xfrm>
          <a:prstGeom prst="rect">
            <a:avLst/>
          </a:prstGeom>
        </p:spPr>
        <p:txBody>
          <a:bodyPr spcFirstLastPara="1" wrap="square" lIns="91425" tIns="91425" rIns="91425" bIns="91425" anchor="b" anchorCtr="0">
            <a:noAutofit/>
          </a:bodyPr>
          <a:lstStyle/>
          <a:p>
            <a:pPr fontAlgn="base"/>
            <a:r>
              <a:rPr lang="en-US" dirty="0"/>
              <a:t>Introduction to Network Analysis and Visualization</a:t>
            </a:r>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A graph is represented by two sets</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A vertex set V of the entities participating in the network. In the</a:t>
            </a:r>
          </a:p>
          <a:p>
            <a:pPr algn="l"/>
            <a:r>
              <a:rPr lang="en-US" sz="2200" dirty="0"/>
              <a:t>rest of the slides typically, n will be the number of vertices</a:t>
            </a:r>
          </a:p>
          <a:p>
            <a:pPr algn="l"/>
            <a:r>
              <a:rPr lang="en-US" sz="2200" dirty="0"/>
              <a:t>Also called node or actor set</a:t>
            </a:r>
          </a:p>
          <a:p>
            <a:pPr algn="l"/>
            <a:r>
              <a:rPr lang="en-US" sz="2200" dirty="0"/>
              <a:t>.</a:t>
            </a:r>
          </a:p>
          <a:p>
            <a:pPr marL="342900" indent="-342900" algn="l">
              <a:buFont typeface="Arial" panose="020B0604020202020204" pitchFamily="34" charset="0"/>
              <a:buChar char="•"/>
            </a:pPr>
            <a:r>
              <a:rPr lang="en-US" sz="2200" dirty="0"/>
              <a:t>An edge set E of the connections between vertices. In the rest</a:t>
            </a:r>
          </a:p>
          <a:p>
            <a:pPr algn="l"/>
            <a:r>
              <a:rPr lang="en-US" sz="2200" dirty="0"/>
              <a:t>of the slides typically, m will be the number of edges</a:t>
            </a:r>
          </a:p>
          <a:p>
            <a:pPr algn="l"/>
            <a:r>
              <a:rPr lang="en-US" sz="2200" dirty="0"/>
              <a:t>Also called link or tie set</a:t>
            </a:r>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3725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Graph terminology</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A graph whose vertices are connected by at most one link is called simple network or simple graph</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When two nodes connect with more than one edge, we refer to all those edges collectively as </a:t>
            </a:r>
            <a:r>
              <a:rPr lang="en-US" sz="2200" dirty="0" err="1"/>
              <a:t>multiedge</a:t>
            </a:r>
            <a:r>
              <a:rPr lang="en-US" sz="2200" dirty="0"/>
              <a:t>. The corresponding graph is called multigraph</a:t>
            </a:r>
          </a:p>
          <a:p>
            <a:pPr algn="l"/>
            <a:endParaRPr lang="en-US" sz="2200" dirty="0"/>
          </a:p>
          <a:p>
            <a:pPr marL="342900" indent="-342900" algn="l">
              <a:buFont typeface="Arial" panose="020B0604020202020204" pitchFamily="34" charset="0"/>
              <a:buChar char="•"/>
            </a:pPr>
            <a:r>
              <a:rPr lang="en-US" sz="2200" dirty="0"/>
              <a:t>Depending on the type of connection a node might be connected to itself - Self-edges or self-loops</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19884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311700" y="364091"/>
            <a:ext cx="8520600" cy="841800"/>
          </a:xfrm>
        </p:spPr>
        <p:txBody>
          <a:bodyPr/>
          <a:lstStyle/>
          <a:p>
            <a:r>
              <a:rPr lang="en-US" dirty="0"/>
              <a:t>Example</a:t>
            </a:r>
          </a:p>
        </p:txBody>
      </p:sp>
      <p:pic>
        <p:nvPicPr>
          <p:cNvPr id="4" name="Picture 3">
            <a:extLst>
              <a:ext uri="{FF2B5EF4-FFF2-40B4-BE49-F238E27FC236}">
                <a16:creationId xmlns:a16="http://schemas.microsoft.com/office/drawing/2014/main" id="{BFF8885B-2C67-BA46-A0C7-99FD993E7A65}"/>
              </a:ext>
            </a:extLst>
          </p:cNvPr>
          <p:cNvPicPr>
            <a:picLocks noChangeAspect="1"/>
          </p:cNvPicPr>
          <p:nvPr/>
        </p:nvPicPr>
        <p:blipFill>
          <a:blip r:embed="rId3"/>
          <a:stretch>
            <a:fillRect/>
          </a:stretch>
        </p:blipFill>
        <p:spPr>
          <a:xfrm>
            <a:off x="1003737" y="1226495"/>
            <a:ext cx="7535917" cy="3552914"/>
          </a:xfrm>
          <a:prstGeom prst="rect">
            <a:avLst/>
          </a:prstGeom>
        </p:spPr>
      </p:pic>
    </p:spTree>
    <p:extLst>
      <p:ext uri="{BB962C8B-B14F-4D97-AF65-F5344CB8AC3E}">
        <p14:creationId xmlns:p14="http://schemas.microsoft.com/office/powerpoint/2010/main" val="172927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521746"/>
            <a:ext cx="8520600" cy="841800"/>
          </a:xfrm>
        </p:spPr>
        <p:txBody>
          <a:bodyPr/>
          <a:lstStyle/>
          <a:p>
            <a:r>
              <a:rPr lang="en-US" dirty="0"/>
              <a:t>How can we characterizer network connections? - The adjacency matrix</a:t>
            </a:r>
            <a:br>
              <a:rPr lang="en-US" dirty="0"/>
            </a:br>
            <a:r>
              <a:rPr lang="en-US" dirty="0"/>
              <a:t> </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311700" y="2938155"/>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If we label the nodes with IDs 1, 2, … n we can denote each</a:t>
            </a:r>
          </a:p>
          <a:p>
            <a:pPr algn="l"/>
            <a:r>
              <a:rPr lang="en-US" sz="2200" dirty="0"/>
              <a:t>edge as a pair (</a:t>
            </a:r>
            <a:r>
              <a:rPr lang="en-US" sz="2200" dirty="0" err="1"/>
              <a:t>i,j</a:t>
            </a:r>
            <a:r>
              <a:rPr lang="en-US" sz="2200" dirty="0"/>
              <a:t>). This is an </a:t>
            </a:r>
            <a:r>
              <a:rPr lang="en-US" sz="2200" u="sng" dirty="0"/>
              <a:t>edge list </a:t>
            </a:r>
            <a:r>
              <a:rPr lang="en-US" sz="2200" dirty="0"/>
              <a:t>specification. Good for storing and processing networks in computers, but not for</a:t>
            </a:r>
          </a:p>
          <a:p>
            <a:pPr algn="l"/>
            <a:r>
              <a:rPr lang="en-US" sz="2200" dirty="0"/>
              <a:t>mathematical development (we will revisit this after the following)</a:t>
            </a:r>
          </a:p>
          <a:p>
            <a:pPr algn="l"/>
            <a:endParaRPr lang="en-US" sz="2200" dirty="0"/>
          </a:p>
          <a:p>
            <a:pPr marL="342900" indent="-342900" algn="l">
              <a:buFont typeface="Arial" panose="020B0604020202020204" pitchFamily="34" charset="0"/>
              <a:buChar char="•"/>
            </a:pPr>
            <a:r>
              <a:rPr lang="en-US" sz="2200" dirty="0"/>
              <a:t>The adjacency matrix A of a simple graph is a matrix with</a:t>
            </a:r>
          </a:p>
          <a:p>
            <a:pPr algn="l"/>
            <a:r>
              <a:rPr lang="en-US" sz="2200" dirty="0"/>
              <a:t>elements </a:t>
            </a:r>
            <a:r>
              <a:rPr lang="en-US" sz="2200" dirty="0" err="1"/>
              <a:t>Aij</a:t>
            </a:r>
            <a:r>
              <a:rPr lang="en-US" sz="2200" dirty="0"/>
              <a:t> such that:</a:t>
            </a:r>
          </a:p>
          <a:p>
            <a:pPr algn="l"/>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pic>
        <p:nvPicPr>
          <p:cNvPr id="5" name="Picture 4">
            <a:extLst>
              <a:ext uri="{FF2B5EF4-FFF2-40B4-BE49-F238E27FC236}">
                <a16:creationId xmlns:a16="http://schemas.microsoft.com/office/drawing/2014/main" id="{25A22ECD-B1B1-DF4C-9E29-5DB4BD76F16D}"/>
              </a:ext>
            </a:extLst>
          </p:cNvPr>
          <p:cNvPicPr>
            <a:picLocks noChangeAspect="1"/>
          </p:cNvPicPr>
          <p:nvPr/>
        </p:nvPicPr>
        <p:blipFill>
          <a:blip r:embed="rId3"/>
          <a:stretch>
            <a:fillRect/>
          </a:stretch>
        </p:blipFill>
        <p:spPr>
          <a:xfrm>
            <a:off x="1536482" y="3880281"/>
            <a:ext cx="5284732" cy="1129432"/>
          </a:xfrm>
          <a:prstGeom prst="rect">
            <a:avLst/>
          </a:prstGeom>
        </p:spPr>
      </p:pic>
    </p:spTree>
    <p:extLst>
      <p:ext uri="{BB962C8B-B14F-4D97-AF65-F5344CB8AC3E}">
        <p14:creationId xmlns:p14="http://schemas.microsoft.com/office/powerpoint/2010/main" val="2365813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311700" y="364091"/>
            <a:ext cx="8520600" cy="841800"/>
          </a:xfrm>
        </p:spPr>
        <p:txBody>
          <a:bodyPr/>
          <a:lstStyle/>
          <a:p>
            <a:r>
              <a:rPr lang="en-US" dirty="0"/>
              <a:t>Example</a:t>
            </a:r>
          </a:p>
        </p:txBody>
      </p:sp>
      <p:pic>
        <p:nvPicPr>
          <p:cNvPr id="4" name="Picture 3">
            <a:extLst>
              <a:ext uri="{FF2B5EF4-FFF2-40B4-BE49-F238E27FC236}">
                <a16:creationId xmlns:a16="http://schemas.microsoft.com/office/drawing/2014/main" id="{BFF8885B-2C67-BA46-A0C7-99FD993E7A65}"/>
              </a:ext>
            </a:extLst>
          </p:cNvPr>
          <p:cNvPicPr>
            <a:picLocks noChangeAspect="1"/>
          </p:cNvPicPr>
          <p:nvPr/>
        </p:nvPicPr>
        <p:blipFill>
          <a:blip r:embed="rId3"/>
          <a:stretch>
            <a:fillRect/>
          </a:stretch>
        </p:blipFill>
        <p:spPr>
          <a:xfrm>
            <a:off x="1003737" y="1226495"/>
            <a:ext cx="7535917" cy="3552914"/>
          </a:xfrm>
          <a:prstGeom prst="rect">
            <a:avLst/>
          </a:prstGeom>
        </p:spPr>
      </p:pic>
      <p:pic>
        <p:nvPicPr>
          <p:cNvPr id="5" name="Picture 4">
            <a:extLst>
              <a:ext uri="{FF2B5EF4-FFF2-40B4-BE49-F238E27FC236}">
                <a16:creationId xmlns:a16="http://schemas.microsoft.com/office/drawing/2014/main" id="{AE59A919-31B7-2348-8D4F-B295615B369F}"/>
              </a:ext>
            </a:extLst>
          </p:cNvPr>
          <p:cNvPicPr>
            <a:picLocks noChangeAspect="1"/>
          </p:cNvPicPr>
          <p:nvPr/>
        </p:nvPicPr>
        <p:blipFill>
          <a:blip r:embed="rId4"/>
          <a:stretch>
            <a:fillRect/>
          </a:stretch>
        </p:blipFill>
        <p:spPr>
          <a:xfrm>
            <a:off x="3877441" y="1155700"/>
            <a:ext cx="5130800" cy="3987800"/>
          </a:xfrm>
          <a:prstGeom prst="rect">
            <a:avLst/>
          </a:prstGeom>
        </p:spPr>
      </p:pic>
    </p:spTree>
    <p:extLst>
      <p:ext uri="{BB962C8B-B14F-4D97-AF65-F5344CB8AC3E}">
        <p14:creationId xmlns:p14="http://schemas.microsoft.com/office/powerpoint/2010/main" val="429013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Observations</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For the (typical) case of no self-loops, the diagonal of the</a:t>
            </a:r>
          </a:p>
          <a:p>
            <a:pPr algn="l"/>
            <a:r>
              <a:rPr lang="en-US" sz="2200" dirty="0"/>
              <a:t>matrix is all 0</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For undirected networks, since the existence of edge (</a:t>
            </a:r>
            <a:r>
              <a:rPr lang="en-US" sz="2200" dirty="0" err="1"/>
              <a:t>i,j</a:t>
            </a:r>
            <a:r>
              <a:rPr lang="en-US" sz="2200" dirty="0"/>
              <a:t>)</a:t>
            </a:r>
          </a:p>
          <a:p>
            <a:pPr algn="l"/>
            <a:r>
              <a:rPr lang="en-US" sz="2200" dirty="0"/>
              <a:t>assumes the existence of the edge (</a:t>
            </a:r>
            <a:r>
              <a:rPr lang="en-US" sz="2200" dirty="0" err="1"/>
              <a:t>j,i</a:t>
            </a:r>
            <a:r>
              <a:rPr lang="en-US" sz="2200" dirty="0"/>
              <a:t>), matrix A is symmetric</a:t>
            </a:r>
          </a:p>
          <a:p>
            <a:pPr algn="l"/>
            <a:endParaRPr lang="en-US" sz="2200" dirty="0"/>
          </a:p>
          <a:p>
            <a:pPr marL="342900" indent="-342900" algn="l">
              <a:buFont typeface="Arial" panose="020B0604020202020204" pitchFamily="34" charset="0"/>
              <a:buChar char="•"/>
            </a:pPr>
            <a:r>
              <a:rPr lang="en-US" sz="2200" dirty="0" err="1"/>
              <a:t>Multiedges</a:t>
            </a:r>
            <a:r>
              <a:rPr lang="en-US" sz="2200" dirty="0"/>
              <a:t> are represented by setting the corresponding</a:t>
            </a:r>
          </a:p>
          <a:p>
            <a:pPr algn="l"/>
            <a:r>
              <a:rPr lang="en-US" sz="2200" dirty="0"/>
              <a:t>entry equal to the number of distinct edges</a:t>
            </a:r>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305742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76BE-B716-8D48-9E58-8F985D787D6D}"/>
              </a:ext>
            </a:extLst>
          </p:cNvPr>
          <p:cNvSpPr>
            <a:spLocks noGrp="1"/>
          </p:cNvSpPr>
          <p:nvPr>
            <p:ph type="title"/>
          </p:nvPr>
        </p:nvSpPr>
        <p:spPr>
          <a:xfrm>
            <a:off x="311700" y="395623"/>
            <a:ext cx="8520600" cy="841800"/>
          </a:xfrm>
        </p:spPr>
        <p:txBody>
          <a:bodyPr/>
          <a:lstStyle/>
          <a:p>
            <a:r>
              <a:rPr lang="en-US" dirty="0"/>
              <a:t>For graph analysis and visualization:</a:t>
            </a:r>
            <a:br>
              <a:rPr lang="en-US" dirty="0"/>
            </a:br>
            <a:br>
              <a:rPr lang="en-US" dirty="0"/>
            </a:br>
            <a:r>
              <a:rPr lang="en-US" dirty="0"/>
              <a:t>https://</a:t>
            </a:r>
            <a:r>
              <a:rPr lang="en-US" dirty="0" err="1"/>
              <a:t>igraph.org</a:t>
            </a:r>
            <a:r>
              <a:rPr lang="en-US" dirty="0"/>
              <a:t>/python/ </a:t>
            </a:r>
          </a:p>
        </p:txBody>
      </p:sp>
    </p:spTree>
    <p:extLst>
      <p:ext uri="{BB962C8B-B14F-4D97-AF65-F5344CB8AC3E}">
        <p14:creationId xmlns:p14="http://schemas.microsoft.com/office/powerpoint/2010/main" val="300159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400" dirty="0">
                <a:latin typeface="Dotum" panose="020B0600000101010101" pitchFamily="34" charset="-127"/>
                <a:ea typeface="Dotum" panose="020B0600000101010101" pitchFamily="34" charset="-127"/>
              </a:rPr>
              <a:t>library(igraph)</a:t>
            </a:r>
          </a:p>
          <a:p>
            <a:pPr algn="l"/>
            <a:r>
              <a:rPr lang="en-US" sz="1400" dirty="0">
                <a:latin typeface="Dotum" panose="020B0600000101010101" pitchFamily="34" charset="-127"/>
                <a:ea typeface="Dotum" panose="020B0600000101010101" pitchFamily="34" charset="-127"/>
              </a:rPr>
              <a:t>#Generate graph object from adjacency matrix</a:t>
            </a:r>
          </a:p>
          <a:p>
            <a:pPr algn="l"/>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&lt;-matrix(</a:t>
            </a:r>
          </a:p>
          <a:p>
            <a:pPr algn="l"/>
            <a:r>
              <a:rPr lang="en-US" sz="1400" dirty="0">
                <a:latin typeface="Dotum" panose="020B0600000101010101" pitchFamily="34" charset="-127"/>
                <a:ea typeface="Dotum" panose="020B0600000101010101" pitchFamily="34" charset="-127"/>
              </a:rPr>
              <a:t>c(0, 1, 0, 0, 1, 0,</a:t>
            </a:r>
          </a:p>
          <a:p>
            <a:pPr algn="l"/>
            <a:r>
              <a:rPr lang="en-US" sz="1400" dirty="0">
                <a:latin typeface="Dotum" panose="020B0600000101010101" pitchFamily="34" charset="-127"/>
                <a:ea typeface="Dotum" panose="020B0600000101010101" pitchFamily="34" charset="-127"/>
              </a:rPr>
              <a:t>1, 0, 1, 0, 1, 0,</a:t>
            </a:r>
          </a:p>
          <a:p>
            <a:pPr algn="l"/>
            <a:r>
              <a:rPr lang="en-US" sz="1400" dirty="0">
                <a:latin typeface="Dotum" panose="020B0600000101010101" pitchFamily="34" charset="-127"/>
                <a:ea typeface="Dotum" panose="020B0600000101010101" pitchFamily="34" charset="-127"/>
              </a:rPr>
              <a:t>0, 1, 0, 1, 0, 0,</a:t>
            </a:r>
          </a:p>
          <a:p>
            <a:pPr algn="l"/>
            <a:r>
              <a:rPr lang="en-US" sz="1400" dirty="0">
                <a:latin typeface="Dotum" panose="020B0600000101010101" pitchFamily="34" charset="-127"/>
                <a:ea typeface="Dotum" panose="020B0600000101010101" pitchFamily="34" charset="-127"/>
              </a:rPr>
              <a:t>0, 0, 1, 0, 1, 1,</a:t>
            </a:r>
          </a:p>
          <a:p>
            <a:pPr algn="l"/>
            <a:r>
              <a:rPr lang="en-US" sz="1400" dirty="0">
                <a:latin typeface="Dotum" panose="020B0600000101010101" pitchFamily="34" charset="-127"/>
                <a:ea typeface="Dotum" panose="020B0600000101010101" pitchFamily="34" charset="-127"/>
              </a:rPr>
              <a:t>1, 1, 0, 1, 0, 0,</a:t>
            </a:r>
          </a:p>
          <a:p>
            <a:pPr algn="l"/>
            <a:r>
              <a:rPr lang="en-US" sz="1400" dirty="0">
                <a:latin typeface="Dotum" panose="020B0600000101010101" pitchFamily="34" charset="-127"/>
                <a:ea typeface="Dotum" panose="020B0600000101010101" pitchFamily="34" charset="-127"/>
              </a:rPr>
              <a:t>0, 0, 0, 1, 0, 0), # the data elements</a:t>
            </a: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=6, # number of rows</a:t>
            </a: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=6, # number of columns</a:t>
            </a: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p>
          <a:p>
            <a:pPr algn="l"/>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 mode="undirected")</a:t>
            </a: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259566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196625"/>
            <a:ext cx="9292020" cy="841800"/>
          </a:xfrm>
        </p:spPr>
        <p:txBody>
          <a:bodyPr/>
          <a:lstStyle/>
          <a:p>
            <a:r>
              <a:rPr lang="en-US" dirty="0"/>
              <a:t>Example - Adjacency matrix: directed graph</a:t>
            </a:r>
            <a:br>
              <a:rPr lang="en-US" dirty="0"/>
            </a:br>
            <a:endParaRPr lang="en-US" dirty="0"/>
          </a:p>
        </p:txBody>
      </p:sp>
      <p:pic>
        <p:nvPicPr>
          <p:cNvPr id="6" name="Picture 5">
            <a:extLst>
              <a:ext uri="{FF2B5EF4-FFF2-40B4-BE49-F238E27FC236}">
                <a16:creationId xmlns:a16="http://schemas.microsoft.com/office/drawing/2014/main" id="{675CAF66-D012-3340-9B15-997BEF39E5E1}"/>
              </a:ext>
            </a:extLst>
          </p:cNvPr>
          <p:cNvPicPr>
            <a:picLocks noChangeAspect="1"/>
          </p:cNvPicPr>
          <p:nvPr/>
        </p:nvPicPr>
        <p:blipFill>
          <a:blip r:embed="rId3"/>
          <a:stretch>
            <a:fillRect/>
          </a:stretch>
        </p:blipFill>
        <p:spPr>
          <a:xfrm>
            <a:off x="135759" y="1008992"/>
            <a:ext cx="3584550" cy="4134508"/>
          </a:xfrm>
          <a:prstGeom prst="rect">
            <a:avLst/>
          </a:prstGeom>
        </p:spPr>
      </p:pic>
      <p:pic>
        <p:nvPicPr>
          <p:cNvPr id="8" name="Picture 7">
            <a:extLst>
              <a:ext uri="{FF2B5EF4-FFF2-40B4-BE49-F238E27FC236}">
                <a16:creationId xmlns:a16="http://schemas.microsoft.com/office/drawing/2014/main" id="{0757E5EA-BBCE-6B48-8705-077D9C54C8BA}"/>
              </a:ext>
            </a:extLst>
          </p:cNvPr>
          <p:cNvPicPr>
            <a:picLocks noChangeAspect="1"/>
          </p:cNvPicPr>
          <p:nvPr/>
        </p:nvPicPr>
        <p:blipFill>
          <a:blip r:embed="rId4"/>
          <a:stretch>
            <a:fillRect/>
          </a:stretch>
        </p:blipFill>
        <p:spPr>
          <a:xfrm>
            <a:off x="4357413" y="699847"/>
            <a:ext cx="3062890" cy="2527933"/>
          </a:xfrm>
          <a:prstGeom prst="rect">
            <a:avLst/>
          </a:prstGeom>
        </p:spPr>
      </p:pic>
      <p:sp>
        <p:nvSpPr>
          <p:cNvPr id="9" name="Rectangle 8">
            <a:extLst>
              <a:ext uri="{FF2B5EF4-FFF2-40B4-BE49-F238E27FC236}">
                <a16:creationId xmlns:a16="http://schemas.microsoft.com/office/drawing/2014/main" id="{93CADAC0-1A7A-9145-911A-1AF964C1CDFA}"/>
              </a:ext>
            </a:extLst>
          </p:cNvPr>
          <p:cNvSpPr/>
          <p:nvPr/>
        </p:nvSpPr>
        <p:spPr>
          <a:xfrm>
            <a:off x="3970553" y="1553553"/>
            <a:ext cx="601447"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A=</a:t>
            </a:r>
          </a:p>
        </p:txBody>
      </p:sp>
      <p:sp>
        <p:nvSpPr>
          <p:cNvPr id="10" name="Rectangle 9">
            <a:extLst>
              <a:ext uri="{FF2B5EF4-FFF2-40B4-BE49-F238E27FC236}">
                <a16:creationId xmlns:a16="http://schemas.microsoft.com/office/drawing/2014/main" id="{56DA018B-CAE4-A545-BA9D-917A1F6EA83E}"/>
              </a:ext>
            </a:extLst>
          </p:cNvPr>
          <p:cNvSpPr/>
          <p:nvPr/>
        </p:nvSpPr>
        <p:spPr>
          <a:xfrm>
            <a:off x="3079178" y="3328840"/>
            <a:ext cx="6261651" cy="1107996"/>
          </a:xfrm>
          <a:prstGeom prst="rect">
            <a:avLst/>
          </a:prstGeom>
          <a:noFill/>
        </p:spPr>
        <p:txBody>
          <a:bodyPr wrap="none" lIns="91440" tIns="45720" rIns="91440" bIns="45720">
            <a:spAutoFit/>
          </a:bodyPr>
          <a:lstStyle/>
          <a:p>
            <a:pPr marL="285750" indent="-285750">
              <a:buFont typeface="Arial" panose="020B0604020202020204" pitchFamily="34" charset="0"/>
              <a:buChar char="•"/>
            </a:pPr>
            <a:r>
              <a:rPr lang="en-US" sz="2200" dirty="0"/>
              <a:t>Note the direction of the edge runs from</a:t>
            </a:r>
          </a:p>
          <a:p>
            <a:r>
              <a:rPr lang="en-US" sz="2200" dirty="0"/>
              <a:t>    the second index to the first: counter-intuitive, </a:t>
            </a:r>
          </a:p>
          <a:p>
            <a:r>
              <a:rPr lang="en-US" sz="2200" dirty="0"/>
              <a:t>    </a:t>
            </a:r>
            <a:r>
              <a:rPr lang="en-US" sz="2200" dirty="0" err="1"/>
              <a:t>butconvenient</a:t>
            </a:r>
            <a:r>
              <a:rPr lang="en-US" sz="2200" dirty="0"/>
              <a:t> mathematically!</a:t>
            </a:r>
          </a:p>
        </p:txBody>
      </p:sp>
    </p:spTree>
    <p:extLst>
      <p:ext uri="{BB962C8B-B14F-4D97-AF65-F5344CB8AC3E}">
        <p14:creationId xmlns:p14="http://schemas.microsoft.com/office/powerpoint/2010/main" val="392575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400" dirty="0">
                <a:latin typeface="Dotum" panose="020B0600000101010101" pitchFamily="34" charset="-127"/>
                <a:ea typeface="Dotum" panose="020B0600000101010101" pitchFamily="34" charset="-127"/>
              </a:rPr>
              <a:t>library(igraph)</a:t>
            </a:r>
          </a:p>
          <a:p>
            <a:pPr algn="l"/>
            <a:r>
              <a:rPr lang="en-US" sz="1400" dirty="0">
                <a:latin typeface="Dotum" panose="020B0600000101010101" pitchFamily="34" charset="-127"/>
                <a:ea typeface="Dotum" panose="020B0600000101010101" pitchFamily="34" charset="-127"/>
              </a:rPr>
              <a:t>#Generate graph object from adjacency matrix</a:t>
            </a:r>
          </a:p>
          <a:p>
            <a:pPr algn="l"/>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&lt;-matrix(</a:t>
            </a:r>
          </a:p>
          <a:p>
            <a:pPr algn="l"/>
            <a:r>
              <a:rPr lang="en-US" sz="1400" dirty="0">
                <a:latin typeface="Dotum" panose="020B0600000101010101" pitchFamily="34" charset="-127"/>
                <a:ea typeface="Dotum" panose="020B0600000101010101" pitchFamily="34" charset="-127"/>
              </a:rPr>
              <a:t>c(0, 1, 0, 0, 0,</a:t>
            </a:r>
          </a:p>
          <a:p>
            <a:pPr algn="l"/>
            <a:r>
              <a:rPr lang="en-US" sz="1400" dirty="0">
                <a:latin typeface="Dotum" panose="020B0600000101010101" pitchFamily="34" charset="-127"/>
                <a:ea typeface="Dotum" panose="020B0600000101010101" pitchFamily="34" charset="-127"/>
              </a:rPr>
              <a:t>0, 0, 1, 1, 1,</a:t>
            </a:r>
          </a:p>
          <a:p>
            <a:pPr algn="l"/>
            <a:r>
              <a:rPr lang="en-US" sz="1400" dirty="0">
                <a:latin typeface="Dotum" panose="020B0600000101010101" pitchFamily="34" charset="-127"/>
                <a:ea typeface="Dotum" panose="020B0600000101010101" pitchFamily="34" charset="-127"/>
              </a:rPr>
              <a:t>0, 0, 0, 0, 0,</a:t>
            </a:r>
          </a:p>
          <a:p>
            <a:pPr algn="l"/>
            <a:r>
              <a:rPr lang="en-US" sz="1400" dirty="0">
                <a:latin typeface="Dotum" panose="020B0600000101010101" pitchFamily="34" charset="-127"/>
                <a:ea typeface="Dotum" panose="020B0600000101010101" pitchFamily="34" charset="-127"/>
              </a:rPr>
              <a:t>0, 1, 1, 0, 0,</a:t>
            </a:r>
          </a:p>
          <a:p>
            <a:pPr algn="l"/>
            <a:r>
              <a:rPr lang="en-US" sz="1400" dirty="0">
                <a:latin typeface="Dotum" panose="020B0600000101010101" pitchFamily="34" charset="-127"/>
                <a:ea typeface="Dotum" panose="020B0600000101010101" pitchFamily="34" charset="-127"/>
              </a:rPr>
              <a:t>0, 0, 0, 1, 0), # the data elements</a:t>
            </a: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=5, # number of rows</a:t>
            </a: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=5, # number of columns</a:t>
            </a: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p>
          <a:p>
            <a:pPr algn="l"/>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 mode="directed")</a:t>
            </a: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44601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62642" y="1816250"/>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 sz="2400" b="1" u="sng" dirty="0">
                <a:solidFill>
                  <a:schemeClr val="tx1"/>
                </a:solidFill>
                <a:hlinkClick r:id="rId4"/>
              </a:rPr>
              <a:t>https://github.com/rcc-uchicago/</a:t>
            </a:r>
            <a:r>
              <a:rPr lang="en-US" sz="2400" b="1" u="sng" dirty="0">
                <a:solidFill>
                  <a:schemeClr val="tx1"/>
                </a:solidFill>
                <a:hlinkClick r:id="rId4"/>
              </a:rPr>
              <a:t>network_visualization</a:t>
            </a:r>
            <a:endParaRPr lang="en-US" sz="2400" b="1" u="sng" dirty="0">
              <a:solidFill>
                <a:schemeClr val="tx1"/>
              </a:solidFill>
            </a:endParaRPr>
          </a:p>
          <a:p>
            <a:endParaRPr lang="en-US" sz="2400" b="1" u="sng" dirty="0">
              <a:solidFill>
                <a:schemeClr val="tx1"/>
              </a:solidFill>
            </a:endParaRPr>
          </a:p>
          <a:p>
            <a:r>
              <a:rPr lang="en-US" sz="2400" b="1" u="sng" dirty="0">
                <a:solidFill>
                  <a:schemeClr val="tx1"/>
                </a:solidFill>
              </a:rPr>
              <a:t>Very useful and comprehensive (analysis in particular) methods are available through our libraries: </a:t>
            </a:r>
          </a:p>
          <a:p>
            <a:pPr marL="342900" indent="-342900">
              <a:buFont typeface="+mj-lt"/>
              <a:buAutoNum type="arabicPeriod"/>
            </a:pPr>
            <a:r>
              <a:rPr lang="en-US" dirty="0"/>
              <a:t>The Structure and Dynamics of Networks</a:t>
            </a:r>
          </a:p>
          <a:p>
            <a:r>
              <a:rPr lang="en-US" b="1" dirty="0"/>
              <a:t>Author:  </a:t>
            </a:r>
            <a:r>
              <a:rPr lang="en-US" dirty="0"/>
              <a:t>Watts, Duncan J., </a:t>
            </a:r>
            <a:r>
              <a:rPr lang="en-US" dirty="0" err="1"/>
              <a:t>Barabási</a:t>
            </a:r>
            <a:r>
              <a:rPr lang="en-US" dirty="0"/>
              <a:t>, </a:t>
            </a:r>
            <a:r>
              <a:rPr lang="en-US" dirty="0" err="1"/>
              <a:t>Albert-Lászlo</a:t>
            </a:r>
            <a:r>
              <a:rPr lang="en-US" dirty="0"/>
              <a:t>́, Newman, M. E. J.</a:t>
            </a:r>
          </a:p>
          <a:p>
            <a:endParaRPr lang="en-US" dirty="0"/>
          </a:p>
          <a:p>
            <a:r>
              <a:rPr lang="en-US" dirty="0">
                <a:hlinkClick r:id="rId5"/>
              </a:rPr>
              <a:t>http://web.b.ebscohost.com.proxy.uchicago.edu/ehost/ebookviewer/ebook?sid=2e6efeab-8174-4202-b8d5-b35c2fb0958f%40sessionmgr120&amp;vid=0&amp;format=EB</a:t>
            </a:r>
            <a:endParaRPr lang="en-US" dirty="0"/>
          </a:p>
          <a:p>
            <a:endParaRPr lang="en-US" dirty="0"/>
          </a:p>
          <a:p>
            <a:pPr marL="342900" indent="-342900">
              <a:buFont typeface="+mj-lt"/>
              <a:buAutoNum type="arabicPeriod" startAt="2"/>
            </a:pPr>
            <a:r>
              <a:rPr lang="en-US" dirty="0"/>
              <a:t>Networks: An Introduction</a:t>
            </a:r>
          </a:p>
          <a:p>
            <a:r>
              <a:rPr lang="en-US" dirty="0"/>
              <a:t>Author: Mark Newman</a:t>
            </a:r>
          </a:p>
          <a:p>
            <a:endParaRPr lang="en-US" dirty="0"/>
          </a:p>
          <a:p>
            <a:r>
              <a:rPr lang="en-US" dirty="0"/>
              <a:t>https://www-</a:t>
            </a:r>
            <a:r>
              <a:rPr lang="en-US" dirty="0" err="1"/>
              <a:t>oxfordscholarship</a:t>
            </a:r>
            <a:r>
              <a:rPr lang="en-US" dirty="0"/>
              <a:t>-</a:t>
            </a:r>
            <a:r>
              <a:rPr lang="en-US" dirty="0" err="1"/>
              <a:t>com.proxy.uchicago.edu</a:t>
            </a:r>
            <a:r>
              <a:rPr lang="en-US" dirty="0"/>
              <a:t>/view/10.1093/</a:t>
            </a:r>
            <a:r>
              <a:rPr lang="en-US" dirty="0" err="1"/>
              <a:t>acprof:oso</a:t>
            </a:r>
            <a:r>
              <a:rPr lang="en-US" dirty="0"/>
              <a:t>/9780199206650.001.0001/acprof-9780199206650</a:t>
            </a:r>
          </a:p>
          <a:p>
            <a:pPr marL="342900" indent="-342900">
              <a:buFont typeface="+mj-lt"/>
              <a:buAutoNum type="arabicPeriod"/>
            </a:pPr>
            <a:endParaRPr lang="en-US" dirty="0"/>
          </a:p>
          <a:p>
            <a:pPr marL="457200" indent="-457200">
              <a:buFont typeface="+mj-lt"/>
              <a:buAutoNum type="arabicPeriod"/>
            </a:pPr>
            <a:endParaRPr lang="en-US" sz="2400" b="1" u="sng" dirty="0">
              <a:solidFill>
                <a:schemeClr val="tx1"/>
              </a:solidFill>
            </a:endParaRPr>
          </a:p>
          <a:p>
            <a:endParaRPr lang="en" sz="2400" u="sng" dirty="0">
              <a:solidFill>
                <a:schemeClr val="tx1"/>
              </a:solidFill>
            </a:endParaRPr>
          </a:p>
          <a:p>
            <a:pPr marL="0" lvl="0" indent="0" algn="l" rtl="0">
              <a:spcBef>
                <a:spcPts val="0"/>
              </a:spcBef>
              <a:spcAft>
                <a:spcPts val="0"/>
              </a:spcAft>
              <a:buNone/>
            </a:pPr>
            <a:endParaRPr lang="en-US" sz="24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532956"/>
            <a:ext cx="9292020" cy="841800"/>
          </a:xfrm>
        </p:spPr>
        <p:txBody>
          <a:bodyPr/>
          <a:lstStyle/>
          <a:p>
            <a:r>
              <a:rPr lang="en-US" dirty="0"/>
              <a:t>Another graph representation – Edge list</a:t>
            </a:r>
            <a:br>
              <a:rPr lang="en-US" dirty="0"/>
            </a:br>
            <a:r>
              <a:rPr lang="en-US" dirty="0"/>
              <a:t>Undirected graph</a:t>
            </a:r>
            <a:br>
              <a:rPr lang="en-US" dirty="0"/>
            </a:br>
            <a:endParaRPr lang="en-US" dirty="0"/>
          </a:p>
        </p:txBody>
      </p:sp>
      <p:pic>
        <p:nvPicPr>
          <p:cNvPr id="4" name="Picture 3">
            <a:extLst>
              <a:ext uri="{FF2B5EF4-FFF2-40B4-BE49-F238E27FC236}">
                <a16:creationId xmlns:a16="http://schemas.microsoft.com/office/drawing/2014/main" id="{23999269-E410-4541-8E0D-C35255177E76}"/>
              </a:ext>
            </a:extLst>
          </p:cNvPr>
          <p:cNvPicPr>
            <a:picLocks noChangeAspect="1"/>
          </p:cNvPicPr>
          <p:nvPr/>
        </p:nvPicPr>
        <p:blipFill>
          <a:blip r:embed="rId3"/>
          <a:stretch>
            <a:fillRect/>
          </a:stretch>
        </p:blipFill>
        <p:spPr>
          <a:xfrm>
            <a:off x="386912" y="1449625"/>
            <a:ext cx="3438854" cy="3465932"/>
          </a:xfrm>
          <a:prstGeom prst="rect">
            <a:avLst/>
          </a:prstGeom>
        </p:spPr>
      </p:pic>
      <p:sp>
        <p:nvSpPr>
          <p:cNvPr id="5" name="TextBox 4">
            <a:extLst>
              <a:ext uri="{FF2B5EF4-FFF2-40B4-BE49-F238E27FC236}">
                <a16:creationId xmlns:a16="http://schemas.microsoft.com/office/drawing/2014/main" id="{0FA79605-840F-4A49-9910-925EFAA658BF}"/>
              </a:ext>
            </a:extLst>
          </p:cNvPr>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850B588-B645-BB40-8D2F-648D91FA02B7}"/>
              </a:ext>
            </a:extLst>
          </p:cNvPr>
          <p:cNvSpPr txBox="1"/>
          <p:nvPr/>
        </p:nvSpPr>
        <p:spPr>
          <a:xfrm>
            <a:off x="4346408" y="1591003"/>
            <a:ext cx="1518364" cy="430887"/>
          </a:xfrm>
          <a:prstGeom prst="rect">
            <a:avLst/>
          </a:prstGeom>
          <a:noFill/>
        </p:spPr>
        <p:txBody>
          <a:bodyPr wrap="none" rtlCol="0">
            <a:spAutoFit/>
          </a:bodyPr>
          <a:lstStyle/>
          <a:p>
            <a:r>
              <a:rPr lang="en-US" sz="2200" dirty="0"/>
              <a:t>Edge List: </a:t>
            </a:r>
          </a:p>
        </p:txBody>
      </p:sp>
      <p:sp>
        <p:nvSpPr>
          <p:cNvPr id="11" name="TextBox 10">
            <a:extLst>
              <a:ext uri="{FF2B5EF4-FFF2-40B4-BE49-F238E27FC236}">
                <a16:creationId xmlns:a16="http://schemas.microsoft.com/office/drawing/2014/main" id="{DFD99914-0CC6-0B43-BBD4-5589ADA4AEC1}"/>
              </a:ext>
            </a:extLst>
          </p:cNvPr>
          <p:cNvSpPr txBox="1"/>
          <p:nvPr/>
        </p:nvSpPr>
        <p:spPr>
          <a:xfrm>
            <a:off x="6049503" y="1591003"/>
            <a:ext cx="923651" cy="2800767"/>
          </a:xfrm>
          <a:prstGeom prst="rect">
            <a:avLst/>
          </a:prstGeom>
          <a:noFill/>
        </p:spPr>
        <p:txBody>
          <a:bodyPr wrap="none" rtlCol="0">
            <a:spAutoFit/>
          </a:bodyPr>
          <a:lstStyle/>
          <a:p>
            <a:r>
              <a:rPr lang="en-US" sz="2200" dirty="0"/>
              <a:t>( 1,2 )</a:t>
            </a:r>
          </a:p>
          <a:p>
            <a:r>
              <a:rPr lang="en-US" sz="2200" dirty="0"/>
              <a:t>( 2,3 )</a:t>
            </a:r>
          </a:p>
          <a:p>
            <a:r>
              <a:rPr lang="en-US" sz="2200" dirty="0"/>
              <a:t>( 2,4 )</a:t>
            </a:r>
          </a:p>
          <a:p>
            <a:r>
              <a:rPr lang="en-US" sz="2200" dirty="0"/>
              <a:t>( 4,2 )</a:t>
            </a:r>
          </a:p>
          <a:p>
            <a:r>
              <a:rPr lang="en-US" sz="2200" dirty="0"/>
              <a:t>( 2,5 )</a:t>
            </a:r>
          </a:p>
          <a:p>
            <a:r>
              <a:rPr lang="en-US" sz="2200" dirty="0"/>
              <a:t>( 4,3 )</a:t>
            </a:r>
          </a:p>
          <a:p>
            <a:r>
              <a:rPr lang="en-US" sz="2200" dirty="0"/>
              <a:t>( 5,4 )</a:t>
            </a:r>
          </a:p>
          <a:p>
            <a:endParaRPr lang="en-US" sz="2200" dirty="0"/>
          </a:p>
        </p:txBody>
      </p:sp>
    </p:spTree>
    <p:extLst>
      <p:ext uri="{BB962C8B-B14F-4D97-AF65-F5344CB8AC3E}">
        <p14:creationId xmlns:p14="http://schemas.microsoft.com/office/powerpoint/2010/main" val="1787350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undirected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dirty="0">
                <a:latin typeface="Dotum" panose="020B0600000101010101" pitchFamily="34" charset="-127"/>
                <a:ea typeface="Dotum" panose="020B0600000101010101" pitchFamily="34" charset="-127"/>
              </a:rPr>
              <a:t>library(igraph)</a:t>
            </a:r>
          </a:p>
          <a:p>
            <a:pPr algn="l"/>
            <a:r>
              <a:rPr lang="en-US" sz="1800" dirty="0">
                <a:latin typeface="Dotum" panose="020B0600000101010101" pitchFamily="34" charset="-127"/>
                <a:ea typeface="Dotum" panose="020B0600000101010101" pitchFamily="34" charset="-127"/>
              </a:rPr>
              <a:t>#Generate graph object from edge list</a:t>
            </a:r>
          </a:p>
          <a:p>
            <a:pPr algn="l"/>
            <a:r>
              <a:rPr lang="en-US" sz="1800" dirty="0" err="1">
                <a:latin typeface="Dotum" panose="020B0600000101010101" pitchFamily="34" charset="-127"/>
                <a:ea typeface="Dotum" panose="020B0600000101010101" pitchFamily="34" charset="-127"/>
              </a:rPr>
              <a:t>el_u</a:t>
            </a:r>
            <a:r>
              <a:rPr lang="en-US" sz="1800" dirty="0">
                <a:latin typeface="Dotum" panose="020B0600000101010101" pitchFamily="34" charset="-127"/>
                <a:ea typeface="Dotum" panose="020B0600000101010101" pitchFamily="34" charset="-127"/>
              </a:rPr>
              <a:t> &lt;- matrix( c(1, 2, 1, 5, 2,3,2,5,3,4,4,5,4,6),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el_u,directed</a:t>
            </a:r>
            <a:r>
              <a:rPr lang="en-US" sz="1800" dirty="0">
                <a:latin typeface="Dotum" panose="020B0600000101010101" pitchFamily="34" charset="-127"/>
                <a:ea typeface="Dotum" panose="020B0600000101010101" pitchFamily="34" charset="-127"/>
              </a:rPr>
              <a:t>=FALSE)</a:t>
            </a: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73564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471A-9B2E-0346-8107-93CC26ADC3C7}"/>
              </a:ext>
            </a:extLst>
          </p:cNvPr>
          <p:cNvSpPr>
            <a:spLocks noGrp="1"/>
          </p:cNvSpPr>
          <p:nvPr>
            <p:ph type="title"/>
          </p:nvPr>
        </p:nvSpPr>
        <p:spPr>
          <a:xfrm>
            <a:off x="-148020" y="532956"/>
            <a:ext cx="9292020" cy="841800"/>
          </a:xfrm>
        </p:spPr>
        <p:txBody>
          <a:bodyPr/>
          <a:lstStyle/>
          <a:p>
            <a:r>
              <a:rPr lang="en-US" dirty="0"/>
              <a:t>Edge list - Directed graph</a:t>
            </a:r>
            <a:br>
              <a:rPr lang="en-US" dirty="0"/>
            </a:br>
            <a:endParaRPr lang="en-US" dirty="0"/>
          </a:p>
        </p:txBody>
      </p:sp>
      <p:sp>
        <p:nvSpPr>
          <p:cNvPr id="5" name="TextBox 4">
            <a:extLst>
              <a:ext uri="{FF2B5EF4-FFF2-40B4-BE49-F238E27FC236}">
                <a16:creationId xmlns:a16="http://schemas.microsoft.com/office/drawing/2014/main" id="{0FA79605-840F-4A49-9910-925EFAA658BF}"/>
              </a:ext>
            </a:extLst>
          </p:cNvPr>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850B588-B645-BB40-8D2F-648D91FA02B7}"/>
              </a:ext>
            </a:extLst>
          </p:cNvPr>
          <p:cNvSpPr txBox="1"/>
          <p:nvPr/>
        </p:nvSpPr>
        <p:spPr>
          <a:xfrm>
            <a:off x="4346408" y="1591003"/>
            <a:ext cx="1518364" cy="430887"/>
          </a:xfrm>
          <a:prstGeom prst="rect">
            <a:avLst/>
          </a:prstGeom>
          <a:noFill/>
        </p:spPr>
        <p:txBody>
          <a:bodyPr wrap="none" rtlCol="0">
            <a:spAutoFit/>
          </a:bodyPr>
          <a:lstStyle/>
          <a:p>
            <a:r>
              <a:rPr lang="en-US" sz="2200" dirty="0"/>
              <a:t>Edge List: </a:t>
            </a:r>
          </a:p>
        </p:txBody>
      </p:sp>
      <p:sp>
        <p:nvSpPr>
          <p:cNvPr id="11" name="TextBox 10">
            <a:extLst>
              <a:ext uri="{FF2B5EF4-FFF2-40B4-BE49-F238E27FC236}">
                <a16:creationId xmlns:a16="http://schemas.microsoft.com/office/drawing/2014/main" id="{DFD99914-0CC6-0B43-BBD4-5589ADA4AEC1}"/>
              </a:ext>
            </a:extLst>
          </p:cNvPr>
          <p:cNvSpPr txBox="1"/>
          <p:nvPr/>
        </p:nvSpPr>
        <p:spPr>
          <a:xfrm>
            <a:off x="6049503" y="1591003"/>
            <a:ext cx="766557" cy="2800767"/>
          </a:xfrm>
          <a:prstGeom prst="rect">
            <a:avLst/>
          </a:prstGeom>
          <a:noFill/>
        </p:spPr>
        <p:txBody>
          <a:bodyPr wrap="none" rtlCol="0">
            <a:spAutoFit/>
          </a:bodyPr>
          <a:lstStyle/>
          <a:p>
            <a:r>
              <a:rPr lang="en-US" sz="2200" dirty="0"/>
              <a:t>(1,2)</a:t>
            </a:r>
          </a:p>
          <a:p>
            <a:r>
              <a:rPr lang="en-US" sz="2200" dirty="0"/>
              <a:t>(2,3)</a:t>
            </a:r>
          </a:p>
          <a:p>
            <a:r>
              <a:rPr lang="en-US" sz="2200" dirty="0"/>
              <a:t>(2,4)</a:t>
            </a:r>
          </a:p>
          <a:p>
            <a:r>
              <a:rPr lang="en-US" sz="2200" dirty="0"/>
              <a:t>(4,2)</a:t>
            </a:r>
          </a:p>
          <a:p>
            <a:r>
              <a:rPr lang="en-US" sz="2200" dirty="0"/>
              <a:t>(2,5)</a:t>
            </a:r>
          </a:p>
          <a:p>
            <a:r>
              <a:rPr lang="en-US" sz="2200" dirty="0"/>
              <a:t>(4,3)</a:t>
            </a:r>
          </a:p>
          <a:p>
            <a:r>
              <a:rPr lang="en-US" sz="2200" dirty="0"/>
              <a:t>(5,4)</a:t>
            </a:r>
          </a:p>
          <a:p>
            <a:endParaRPr lang="en-US" sz="2200" dirty="0"/>
          </a:p>
        </p:txBody>
      </p:sp>
      <p:pic>
        <p:nvPicPr>
          <p:cNvPr id="8" name="Picture 7">
            <a:extLst>
              <a:ext uri="{FF2B5EF4-FFF2-40B4-BE49-F238E27FC236}">
                <a16:creationId xmlns:a16="http://schemas.microsoft.com/office/drawing/2014/main" id="{1EBBD3BE-E88F-1946-A888-12D7D52DE15E}"/>
              </a:ext>
            </a:extLst>
          </p:cNvPr>
          <p:cNvPicPr>
            <a:picLocks noChangeAspect="1"/>
          </p:cNvPicPr>
          <p:nvPr/>
        </p:nvPicPr>
        <p:blipFill>
          <a:blip r:embed="rId3"/>
          <a:stretch>
            <a:fillRect/>
          </a:stretch>
        </p:blipFill>
        <p:spPr>
          <a:xfrm>
            <a:off x="135759" y="1008992"/>
            <a:ext cx="3584550" cy="4134508"/>
          </a:xfrm>
          <a:prstGeom prst="rect">
            <a:avLst/>
          </a:prstGeom>
        </p:spPr>
      </p:pic>
    </p:spTree>
    <p:extLst>
      <p:ext uri="{BB962C8B-B14F-4D97-AF65-F5344CB8AC3E}">
        <p14:creationId xmlns:p14="http://schemas.microsoft.com/office/powerpoint/2010/main" val="3098356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1800" dirty="0">
                <a:latin typeface="Dotum" panose="020B0600000101010101" pitchFamily="34" charset="-127"/>
                <a:ea typeface="Dotum" panose="020B0600000101010101" pitchFamily="34" charset="-127"/>
              </a:rPr>
              <a:t>library(igraph)</a:t>
            </a:r>
          </a:p>
          <a:p>
            <a:pPr algn="l"/>
            <a:r>
              <a:rPr lang="en-US" sz="1800" dirty="0">
                <a:latin typeface="Dotum" panose="020B0600000101010101" pitchFamily="34" charset="-127"/>
                <a:ea typeface="Dotum" panose="020B0600000101010101" pitchFamily="34" charset="-127"/>
              </a:rPr>
              <a:t>#Generate graph object from edge list</a:t>
            </a:r>
          </a:p>
          <a:p>
            <a:pPr algn="l"/>
            <a:r>
              <a:rPr lang="en-US" sz="1800" dirty="0" err="1">
                <a:latin typeface="Dotum" panose="020B0600000101010101" pitchFamily="34" charset="-127"/>
                <a:ea typeface="Dotum" panose="020B0600000101010101" pitchFamily="34" charset="-127"/>
              </a:rPr>
              <a:t>el_d</a:t>
            </a:r>
            <a:r>
              <a:rPr lang="en-US" sz="1800" dirty="0">
                <a:latin typeface="Dotum" panose="020B0600000101010101" pitchFamily="34" charset="-127"/>
                <a:ea typeface="Dotum" panose="020B0600000101010101" pitchFamily="34" charset="-127"/>
              </a:rPr>
              <a:t> &lt;- matrix( c(1, 2, 2, 3, 2,4,4,2,2,5,4,3,5,4),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el_d,directed</a:t>
            </a:r>
            <a:r>
              <a:rPr lang="en-US" sz="1800" dirty="0">
                <a:latin typeface="Dotum" panose="020B0600000101010101" pitchFamily="34" charset="-127"/>
                <a:ea typeface="Dotum" panose="020B0600000101010101" pitchFamily="34" charset="-127"/>
              </a:rPr>
              <a:t>=TRUE)</a:t>
            </a: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181671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Another </a:t>
            </a:r>
            <a:r>
              <a:rPr lang="en-US" dirty="0" err="1"/>
              <a:t>representation:Combining</a:t>
            </a:r>
            <a:r>
              <a:rPr lang="en-US" dirty="0"/>
              <a:t> the two – </a:t>
            </a:r>
            <a:br>
              <a:rPr lang="en-US" dirty="0"/>
            </a:br>
            <a:r>
              <a:rPr lang="en-US" dirty="0"/>
              <a:t>Adjacency list: undirected graph</a:t>
            </a: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841914" y="1677568"/>
            <a:ext cx="1988045" cy="430887"/>
          </a:xfrm>
          <a:prstGeom prst="rect">
            <a:avLst/>
          </a:prstGeom>
          <a:noFill/>
        </p:spPr>
        <p:txBody>
          <a:bodyPr wrap="none" rtlCol="0">
            <a:spAutoFit/>
          </a:bodyPr>
          <a:lstStyle/>
          <a:p>
            <a:r>
              <a:rPr lang="en-US" sz="2200" dirty="0"/>
              <a:t>Adjacency list:</a:t>
            </a:r>
          </a:p>
        </p:txBody>
      </p:sp>
      <p:pic>
        <p:nvPicPr>
          <p:cNvPr id="6" name="Picture 5">
            <a:extLst>
              <a:ext uri="{FF2B5EF4-FFF2-40B4-BE49-F238E27FC236}">
                <a16:creationId xmlns:a16="http://schemas.microsoft.com/office/drawing/2014/main" id="{0AE131FC-F53C-9D4F-B7A3-CBDD6DA2555A}"/>
              </a:ext>
            </a:extLst>
          </p:cNvPr>
          <p:cNvPicPr>
            <a:picLocks noChangeAspect="1"/>
          </p:cNvPicPr>
          <p:nvPr/>
        </p:nvPicPr>
        <p:blipFill>
          <a:blip r:embed="rId4"/>
          <a:stretch>
            <a:fillRect/>
          </a:stretch>
        </p:blipFill>
        <p:spPr>
          <a:xfrm>
            <a:off x="5930190" y="1754570"/>
            <a:ext cx="2628900" cy="2895600"/>
          </a:xfrm>
          <a:prstGeom prst="rect">
            <a:avLst/>
          </a:prstGeom>
        </p:spPr>
      </p:pic>
    </p:spTree>
    <p:extLst>
      <p:ext uri="{BB962C8B-B14F-4D97-AF65-F5344CB8AC3E}">
        <p14:creationId xmlns:p14="http://schemas.microsoft.com/office/powerpoint/2010/main" val="32581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Adjacency list: Directed graph</a:t>
            </a: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741683" y="1246681"/>
            <a:ext cx="1988045" cy="430887"/>
          </a:xfrm>
          <a:prstGeom prst="rect">
            <a:avLst/>
          </a:prstGeom>
          <a:noFill/>
        </p:spPr>
        <p:txBody>
          <a:bodyPr wrap="none" rtlCol="0">
            <a:spAutoFit/>
          </a:bodyPr>
          <a:lstStyle/>
          <a:p>
            <a:r>
              <a:rPr lang="en-US" sz="2200" dirty="0"/>
              <a:t>Adjacency list:</a:t>
            </a:r>
          </a:p>
        </p:txBody>
      </p:sp>
      <p:pic>
        <p:nvPicPr>
          <p:cNvPr id="7" name="Picture 6">
            <a:extLst>
              <a:ext uri="{FF2B5EF4-FFF2-40B4-BE49-F238E27FC236}">
                <a16:creationId xmlns:a16="http://schemas.microsoft.com/office/drawing/2014/main" id="{3076A577-D5A0-6440-9356-1B9A922C0F37}"/>
              </a:ext>
            </a:extLst>
          </p:cNvPr>
          <p:cNvPicPr>
            <a:picLocks noChangeAspect="1"/>
          </p:cNvPicPr>
          <p:nvPr/>
        </p:nvPicPr>
        <p:blipFill>
          <a:blip r:embed="rId4"/>
          <a:stretch>
            <a:fillRect/>
          </a:stretch>
        </p:blipFill>
        <p:spPr>
          <a:xfrm>
            <a:off x="135759" y="1008992"/>
            <a:ext cx="3584550" cy="4134508"/>
          </a:xfrm>
          <a:prstGeom prst="rect">
            <a:avLst/>
          </a:prstGeom>
        </p:spPr>
      </p:pic>
      <p:pic>
        <p:nvPicPr>
          <p:cNvPr id="8" name="Picture 7">
            <a:extLst>
              <a:ext uri="{FF2B5EF4-FFF2-40B4-BE49-F238E27FC236}">
                <a16:creationId xmlns:a16="http://schemas.microsoft.com/office/drawing/2014/main" id="{D66B4A0F-AC13-7743-B869-E772A4663B11}"/>
              </a:ext>
            </a:extLst>
          </p:cNvPr>
          <p:cNvPicPr>
            <a:picLocks noChangeAspect="1"/>
          </p:cNvPicPr>
          <p:nvPr/>
        </p:nvPicPr>
        <p:blipFill>
          <a:blip r:embed="rId5"/>
          <a:stretch>
            <a:fillRect/>
          </a:stretch>
        </p:blipFill>
        <p:spPr>
          <a:xfrm>
            <a:off x="3710371" y="1925875"/>
            <a:ext cx="5130800" cy="2971800"/>
          </a:xfrm>
          <a:prstGeom prst="rect">
            <a:avLst/>
          </a:prstGeom>
        </p:spPr>
      </p:pic>
    </p:spTree>
    <p:extLst>
      <p:ext uri="{BB962C8B-B14F-4D97-AF65-F5344CB8AC3E}">
        <p14:creationId xmlns:p14="http://schemas.microsoft.com/office/powerpoint/2010/main" val="187493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797-C796-564A-B929-85A4BEA26649}"/>
              </a:ext>
            </a:extLst>
          </p:cNvPr>
          <p:cNvSpPr>
            <a:spLocks noGrp="1"/>
          </p:cNvSpPr>
          <p:nvPr>
            <p:ph type="ctrTitle"/>
          </p:nvPr>
        </p:nvSpPr>
        <p:spPr>
          <a:xfrm>
            <a:off x="-246993" y="0"/>
            <a:ext cx="9637985" cy="2052600"/>
          </a:xfrm>
        </p:spPr>
        <p:txBody>
          <a:bodyPr/>
          <a:lstStyle/>
          <a:p>
            <a:r>
              <a:rPr lang="en-US" dirty="0"/>
              <a:t>Graph-theoretic basic concepts</a:t>
            </a:r>
            <a:br>
              <a:rPr lang="en-US" dirty="0"/>
            </a:br>
            <a:endParaRPr lang="en-US" dirty="0"/>
          </a:p>
        </p:txBody>
      </p:sp>
      <p:sp>
        <p:nvSpPr>
          <p:cNvPr id="3" name="Subtitle 2">
            <a:extLst>
              <a:ext uri="{FF2B5EF4-FFF2-40B4-BE49-F238E27FC236}">
                <a16:creationId xmlns:a16="http://schemas.microsoft.com/office/drawing/2014/main" id="{6C59FA37-D471-A34E-9B12-43555A9733A1}"/>
              </a:ext>
            </a:extLst>
          </p:cNvPr>
          <p:cNvSpPr>
            <a:spLocks noGrp="1"/>
          </p:cNvSpPr>
          <p:nvPr>
            <p:ph type="subTitle" idx="1"/>
          </p:nvPr>
        </p:nvSpPr>
        <p:spPr>
          <a:xfrm>
            <a:off x="311699" y="1551863"/>
            <a:ext cx="8520600" cy="792600"/>
          </a:xfrm>
        </p:spPr>
        <p:txBody>
          <a:bodyPr/>
          <a:lstStyle/>
          <a:p>
            <a:pPr marL="571500" indent="-457200" algn="l">
              <a:buFont typeface="Arial" panose="020B0604020202020204" pitchFamily="34" charset="0"/>
              <a:buChar char="•"/>
            </a:pPr>
            <a:r>
              <a:rPr lang="en-US" dirty="0"/>
              <a:t>Density</a:t>
            </a:r>
          </a:p>
          <a:p>
            <a:pPr marL="571500" indent="-457200" algn="l">
              <a:buFont typeface="Arial" panose="020B0604020202020204" pitchFamily="34" charset="0"/>
              <a:buChar char="•"/>
            </a:pPr>
            <a:r>
              <a:rPr lang="en-US" dirty="0"/>
              <a:t>Degree, indegree and outdegree</a:t>
            </a:r>
          </a:p>
          <a:p>
            <a:pPr marL="571500" indent="-457200" algn="l">
              <a:buFont typeface="Arial" panose="020B0604020202020204" pitchFamily="34" charset="0"/>
              <a:buChar char="•"/>
            </a:pPr>
            <a:r>
              <a:rPr lang="en-US" dirty="0"/>
              <a:t>Path and cycles</a:t>
            </a:r>
          </a:p>
          <a:p>
            <a:pPr marL="571500" indent="-457200" algn="l">
              <a:buFont typeface="Arial" panose="020B0604020202020204" pitchFamily="34" charset="0"/>
              <a:buChar char="•"/>
            </a:pPr>
            <a:r>
              <a:rPr lang="en-US" dirty="0"/>
              <a:t>Distance, diameter</a:t>
            </a:r>
          </a:p>
          <a:p>
            <a:pPr marL="571500" indent="-457200" algn="l">
              <a:buFont typeface="Arial" panose="020B0604020202020204" pitchFamily="34" charset="0"/>
              <a:buChar char="•"/>
            </a:pPr>
            <a:r>
              <a:rPr lang="en-US" dirty="0"/>
              <a:t>Components</a:t>
            </a:r>
          </a:p>
          <a:p>
            <a:pPr marL="571500" indent="-457200" algn="l">
              <a:buFont typeface="Arial" panose="020B0604020202020204" pitchFamily="34" charset="0"/>
              <a:buChar char="•"/>
            </a:pPr>
            <a:r>
              <a:rPr lang="en-US" dirty="0"/>
              <a:t>Clustering coefficient</a:t>
            </a:r>
          </a:p>
          <a:p>
            <a:pPr marL="571500" indent="-457200" algn="l">
              <a:buFont typeface="Arial" panose="020B0604020202020204" pitchFamily="34" charset="0"/>
              <a:buChar char="•"/>
            </a:pPr>
            <a:r>
              <a:rPr lang="en-US" dirty="0"/>
              <a:t>…</a:t>
            </a:r>
          </a:p>
          <a:p>
            <a:pPr marL="571500"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313071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607825"/>
            <a:ext cx="9501352" cy="841800"/>
          </a:xfrm>
        </p:spPr>
        <p:txBody>
          <a:bodyPr/>
          <a:lstStyle/>
          <a:p>
            <a:r>
              <a:rPr lang="en-US" dirty="0"/>
              <a:t>Degree for undirected graph</a:t>
            </a:r>
            <a:br>
              <a:rPr lang="en-US" dirty="0"/>
            </a:br>
            <a:br>
              <a:rPr lang="en-US" dirty="0"/>
            </a:br>
            <a:endParaRPr lang="en-US" dirty="0"/>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4041611" y="972571"/>
            <a:ext cx="4708340" cy="1446550"/>
          </a:xfrm>
          <a:prstGeom prst="rect">
            <a:avLst/>
          </a:prstGeom>
          <a:noFill/>
        </p:spPr>
        <p:txBody>
          <a:bodyPr wrap="none" rtlCol="0">
            <a:spAutoFit/>
          </a:bodyPr>
          <a:lstStyle/>
          <a:p>
            <a:r>
              <a:rPr lang="en-US" sz="2200" dirty="0"/>
              <a:t>Degree of any node </a:t>
            </a:r>
            <a:r>
              <a:rPr lang="en-US" sz="2200" i="1" dirty="0" err="1"/>
              <a:t>i</a:t>
            </a:r>
            <a:r>
              <a:rPr lang="en-US" sz="2200" dirty="0"/>
              <a:t>: the number of</a:t>
            </a:r>
          </a:p>
          <a:p>
            <a:r>
              <a:rPr lang="en-US" sz="2200" dirty="0"/>
              <a:t>nodes adjacent to </a:t>
            </a:r>
            <a:r>
              <a:rPr lang="en-US" sz="2200" i="1" dirty="0" err="1"/>
              <a:t>i</a:t>
            </a:r>
            <a:r>
              <a:rPr lang="en-US" sz="2200" dirty="0"/>
              <a:t>. It can be</a:t>
            </a:r>
          </a:p>
          <a:p>
            <a:r>
              <a:rPr lang="en-US" sz="2200" dirty="0"/>
              <a:t>calculated from the three different</a:t>
            </a:r>
          </a:p>
          <a:p>
            <a:r>
              <a:rPr lang="en-US" sz="2200" dirty="0"/>
              <a:t>representations discussed earlier.</a:t>
            </a:r>
          </a:p>
        </p:txBody>
      </p:sp>
      <p:pic>
        <p:nvPicPr>
          <p:cNvPr id="7" name="Picture 6">
            <a:extLst>
              <a:ext uri="{FF2B5EF4-FFF2-40B4-BE49-F238E27FC236}">
                <a16:creationId xmlns:a16="http://schemas.microsoft.com/office/drawing/2014/main" id="{62AFC8CC-317C-F04C-960C-9800A155A823}"/>
              </a:ext>
            </a:extLst>
          </p:cNvPr>
          <p:cNvPicPr>
            <a:picLocks noChangeAspect="1"/>
          </p:cNvPicPr>
          <p:nvPr/>
        </p:nvPicPr>
        <p:blipFill>
          <a:blip r:embed="rId4"/>
          <a:stretch>
            <a:fillRect/>
          </a:stretch>
        </p:blipFill>
        <p:spPr>
          <a:xfrm>
            <a:off x="4227569" y="2419121"/>
            <a:ext cx="2349500" cy="2819400"/>
          </a:xfrm>
          <a:prstGeom prst="rect">
            <a:avLst/>
          </a:prstGeom>
        </p:spPr>
      </p:pic>
      <p:sp>
        <p:nvSpPr>
          <p:cNvPr id="8" name="Rectangle 7">
            <a:extLst>
              <a:ext uri="{FF2B5EF4-FFF2-40B4-BE49-F238E27FC236}">
                <a16:creationId xmlns:a16="http://schemas.microsoft.com/office/drawing/2014/main" id="{8A05E6DD-6513-CE43-A666-E1096B96BEDF}"/>
              </a:ext>
            </a:extLst>
          </p:cNvPr>
          <p:cNvSpPr/>
          <p:nvPr/>
        </p:nvSpPr>
        <p:spPr>
          <a:xfrm>
            <a:off x="5255172" y="2858814"/>
            <a:ext cx="1140609" cy="2196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2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g_adj_u</a:t>
            </a:r>
            <a:r>
              <a:rPr lang="en-US" sz="2800" dirty="0">
                <a:latin typeface="Dotum" panose="020B0600000101010101" pitchFamily="34" charset="-127"/>
                <a:ea typeface="Dotum" panose="020B0600000101010101" pitchFamily="34" charset="-127"/>
              </a:rPr>
              <a:t>)</a:t>
            </a:r>
          </a:p>
        </p:txBody>
      </p:sp>
    </p:spTree>
    <p:extLst>
      <p:ext uri="{BB962C8B-B14F-4D97-AF65-F5344CB8AC3E}">
        <p14:creationId xmlns:p14="http://schemas.microsoft.com/office/powerpoint/2010/main" val="399034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EAD-5F72-B244-BB0E-EB47147F708B}"/>
              </a:ext>
            </a:extLst>
          </p:cNvPr>
          <p:cNvSpPr>
            <a:spLocks noGrp="1"/>
          </p:cNvSpPr>
          <p:nvPr>
            <p:ph type="title"/>
          </p:nvPr>
        </p:nvSpPr>
        <p:spPr>
          <a:xfrm>
            <a:off x="-357352" y="0"/>
            <a:ext cx="9501352" cy="841800"/>
          </a:xfrm>
        </p:spPr>
        <p:txBody>
          <a:bodyPr/>
          <a:lstStyle/>
          <a:p>
            <a:r>
              <a:rPr lang="en-US" dirty="0"/>
              <a:t>Degrees for directed graph</a:t>
            </a:r>
          </a:p>
        </p:txBody>
      </p:sp>
      <p:pic>
        <p:nvPicPr>
          <p:cNvPr id="3" name="Picture 2">
            <a:extLst>
              <a:ext uri="{FF2B5EF4-FFF2-40B4-BE49-F238E27FC236}">
                <a16:creationId xmlns:a16="http://schemas.microsoft.com/office/drawing/2014/main" id="{DE046E69-DB81-7248-94F3-C86D2AA54058}"/>
              </a:ext>
            </a:extLst>
          </p:cNvPr>
          <p:cNvPicPr>
            <a:picLocks noChangeAspect="1"/>
          </p:cNvPicPr>
          <p:nvPr/>
        </p:nvPicPr>
        <p:blipFill>
          <a:blip r:embed="rId3"/>
          <a:stretch>
            <a:fillRect/>
          </a:stretch>
        </p:blipFill>
        <p:spPr>
          <a:xfrm>
            <a:off x="302829" y="1677568"/>
            <a:ext cx="3438854" cy="3465932"/>
          </a:xfrm>
          <a:prstGeom prst="rect">
            <a:avLst/>
          </a:prstGeom>
        </p:spPr>
      </p:pic>
      <p:sp>
        <p:nvSpPr>
          <p:cNvPr id="4" name="TextBox 3">
            <a:extLst>
              <a:ext uri="{FF2B5EF4-FFF2-40B4-BE49-F238E27FC236}">
                <a16:creationId xmlns:a16="http://schemas.microsoft.com/office/drawing/2014/main" id="{CA1EF056-5B98-C345-B8CD-4B51E84940D0}"/>
              </a:ext>
            </a:extLst>
          </p:cNvPr>
          <p:cNvSpPr txBox="1"/>
          <p:nvPr/>
        </p:nvSpPr>
        <p:spPr>
          <a:xfrm>
            <a:off x="3741683" y="646534"/>
            <a:ext cx="4467890" cy="2585323"/>
          </a:xfrm>
          <a:prstGeom prst="rect">
            <a:avLst/>
          </a:prstGeom>
          <a:noFill/>
        </p:spPr>
        <p:txBody>
          <a:bodyPr wrap="none" rtlCol="0">
            <a:spAutoFit/>
          </a:bodyPr>
          <a:lstStyle/>
          <a:p>
            <a:r>
              <a:rPr lang="en-US" sz="1800" dirty="0"/>
              <a:t>Since the connections are not symmetric, </a:t>
            </a:r>
          </a:p>
          <a:p>
            <a:r>
              <a:rPr lang="en-US" sz="1800" dirty="0"/>
              <a:t>We need to define in- and out-degrees</a:t>
            </a:r>
          </a:p>
          <a:p>
            <a:endParaRPr lang="en-US" sz="1800" dirty="0"/>
          </a:p>
          <a:p>
            <a:pPr marL="285750" indent="-285750">
              <a:buFont typeface="Arial" panose="020B0604020202020204" pitchFamily="34" charset="0"/>
              <a:buChar char="•"/>
            </a:pPr>
            <a:r>
              <a:rPr lang="en-US" sz="1800" dirty="0"/>
              <a:t>Indegree of any node </a:t>
            </a:r>
            <a:r>
              <a:rPr lang="en-US" sz="1800" i="1" dirty="0" err="1"/>
              <a:t>i</a:t>
            </a:r>
            <a:r>
              <a:rPr lang="en-US" sz="1800" dirty="0"/>
              <a:t>: the number of</a:t>
            </a:r>
          </a:p>
          <a:p>
            <a:r>
              <a:rPr lang="en-US" sz="1800" dirty="0"/>
              <a:t>nodes destined to </a:t>
            </a:r>
            <a:r>
              <a:rPr lang="en-US" sz="1800" i="1" dirty="0" err="1"/>
              <a:t>i</a:t>
            </a:r>
            <a:r>
              <a:rPr lang="en-US" sz="1800" dirty="0"/>
              <a:t>.</a:t>
            </a:r>
          </a:p>
          <a:p>
            <a:pPr marL="285750" indent="-285750">
              <a:buFont typeface="Arial" panose="020B0604020202020204" pitchFamily="34" charset="0"/>
              <a:buChar char="•"/>
            </a:pPr>
            <a:r>
              <a:rPr lang="en-US" sz="1800" dirty="0"/>
              <a:t>Outdegree of any node </a:t>
            </a:r>
            <a:r>
              <a:rPr lang="en-US" sz="1800" i="1" dirty="0" err="1"/>
              <a:t>i</a:t>
            </a:r>
            <a:r>
              <a:rPr lang="en-US" sz="1800" dirty="0"/>
              <a:t>: the number</a:t>
            </a:r>
          </a:p>
          <a:p>
            <a:r>
              <a:rPr lang="en-US" sz="1800" dirty="0"/>
              <a:t>of nodes originated at </a:t>
            </a:r>
            <a:r>
              <a:rPr lang="en-US" sz="1800" i="1" dirty="0" err="1"/>
              <a:t>i</a:t>
            </a:r>
            <a:r>
              <a:rPr lang="en-US" sz="1800" dirty="0"/>
              <a:t>.</a:t>
            </a:r>
          </a:p>
          <a:p>
            <a:endParaRPr lang="en-US"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3076A577-D5A0-6440-9356-1B9A922C0F37}"/>
              </a:ext>
            </a:extLst>
          </p:cNvPr>
          <p:cNvPicPr>
            <a:picLocks noChangeAspect="1"/>
          </p:cNvPicPr>
          <p:nvPr/>
        </p:nvPicPr>
        <p:blipFill>
          <a:blip r:embed="rId4"/>
          <a:stretch>
            <a:fillRect/>
          </a:stretch>
        </p:blipFill>
        <p:spPr>
          <a:xfrm>
            <a:off x="135759" y="1008992"/>
            <a:ext cx="3584550" cy="4134508"/>
          </a:xfrm>
          <a:prstGeom prst="rect">
            <a:avLst/>
          </a:prstGeom>
        </p:spPr>
      </p:pic>
      <p:pic>
        <p:nvPicPr>
          <p:cNvPr id="6" name="Picture 5">
            <a:extLst>
              <a:ext uri="{FF2B5EF4-FFF2-40B4-BE49-F238E27FC236}">
                <a16:creationId xmlns:a16="http://schemas.microsoft.com/office/drawing/2014/main" id="{D252ED34-2C59-DC43-9D32-5E7241697AB9}"/>
              </a:ext>
            </a:extLst>
          </p:cNvPr>
          <p:cNvPicPr>
            <a:picLocks noChangeAspect="1"/>
          </p:cNvPicPr>
          <p:nvPr/>
        </p:nvPicPr>
        <p:blipFill>
          <a:blip r:embed="rId5"/>
          <a:stretch>
            <a:fillRect/>
          </a:stretch>
        </p:blipFill>
        <p:spPr>
          <a:xfrm>
            <a:off x="3846054" y="2717800"/>
            <a:ext cx="4216400" cy="2425700"/>
          </a:xfrm>
          <a:prstGeom prst="rect">
            <a:avLst/>
          </a:prstGeom>
        </p:spPr>
      </p:pic>
      <p:sp>
        <p:nvSpPr>
          <p:cNvPr id="9" name="Rectangle 8">
            <a:extLst>
              <a:ext uri="{FF2B5EF4-FFF2-40B4-BE49-F238E27FC236}">
                <a16:creationId xmlns:a16="http://schemas.microsoft.com/office/drawing/2014/main" id="{DC10C19E-4445-E448-A798-F45543419C2E}"/>
              </a:ext>
            </a:extLst>
          </p:cNvPr>
          <p:cNvSpPr/>
          <p:nvPr/>
        </p:nvSpPr>
        <p:spPr>
          <a:xfrm>
            <a:off x="5002924" y="3121572"/>
            <a:ext cx="2333297" cy="179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9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15574"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We will focus on igraph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808117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mode="in")</a:t>
            </a:r>
          </a:p>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mode="out")</a:t>
            </a:r>
          </a:p>
        </p:txBody>
      </p:sp>
    </p:spTree>
    <p:extLst>
      <p:ext uri="{BB962C8B-B14F-4D97-AF65-F5344CB8AC3E}">
        <p14:creationId xmlns:p14="http://schemas.microsoft.com/office/powerpoint/2010/main" val="156718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Walk and Path</a:t>
            </a:r>
          </a:p>
        </p:txBody>
      </p:sp>
      <p:pic>
        <p:nvPicPr>
          <p:cNvPr id="3" name="Picture 2">
            <a:extLst>
              <a:ext uri="{FF2B5EF4-FFF2-40B4-BE49-F238E27FC236}">
                <a16:creationId xmlns:a16="http://schemas.microsoft.com/office/drawing/2014/main" id="{460007C4-550E-5248-A81B-0F7FA35B61B3}"/>
              </a:ext>
            </a:extLst>
          </p:cNvPr>
          <p:cNvPicPr>
            <a:picLocks noChangeAspect="1"/>
          </p:cNvPicPr>
          <p:nvPr/>
        </p:nvPicPr>
        <p:blipFill>
          <a:blip r:embed="rId2"/>
          <a:stretch>
            <a:fillRect/>
          </a:stretch>
        </p:blipFill>
        <p:spPr>
          <a:xfrm>
            <a:off x="176704" y="983885"/>
            <a:ext cx="3438854" cy="3465932"/>
          </a:xfrm>
          <a:prstGeom prst="rect">
            <a:avLst/>
          </a:prstGeom>
        </p:spPr>
      </p:pic>
      <p:sp>
        <p:nvSpPr>
          <p:cNvPr id="4" name="TextBox 3">
            <a:extLst>
              <a:ext uri="{FF2B5EF4-FFF2-40B4-BE49-F238E27FC236}">
                <a16:creationId xmlns:a16="http://schemas.microsoft.com/office/drawing/2014/main" id="{44943445-ABD0-444B-81DF-97EF464E4B1C}"/>
              </a:ext>
            </a:extLst>
          </p:cNvPr>
          <p:cNvSpPr txBox="1"/>
          <p:nvPr/>
        </p:nvSpPr>
        <p:spPr>
          <a:xfrm>
            <a:off x="3848738" y="595002"/>
            <a:ext cx="4889480" cy="5139869"/>
          </a:xfrm>
          <a:prstGeom prst="rect">
            <a:avLst/>
          </a:prstGeom>
          <a:noFill/>
        </p:spPr>
        <p:txBody>
          <a:bodyPr wrap="none" rtlCol="0">
            <a:spAutoFit/>
          </a:bodyPr>
          <a:lstStyle/>
          <a:p>
            <a:pPr marL="285750" indent="-285750">
              <a:buFont typeface="Arial" panose="020B0604020202020204" pitchFamily="34" charset="0"/>
              <a:buChar char="•"/>
            </a:pPr>
            <a:r>
              <a:rPr lang="en-US" sz="2000" dirty="0"/>
              <a:t>Walk: a walk is a sequence of nodes in</a:t>
            </a:r>
          </a:p>
          <a:p>
            <a:r>
              <a:rPr lang="en-US" sz="2000" dirty="0"/>
              <a:t>which each node is adjacent to the</a:t>
            </a:r>
          </a:p>
          <a:p>
            <a:r>
              <a:rPr lang="en-US" sz="2000" dirty="0"/>
              <a:t>next one:</a:t>
            </a:r>
          </a:p>
          <a:p>
            <a:endParaRPr lang="en-US" sz="2000" dirty="0"/>
          </a:p>
          <a:p>
            <a:pPr marL="285750" indent="-285750">
              <a:buFont typeface="Wingdings" pitchFamily="2" charset="2"/>
              <a:buChar char="Ø"/>
            </a:pPr>
            <a:r>
              <a:rPr lang="en-US" dirty="0"/>
              <a:t>A walk can intersect itself and pass</a:t>
            </a:r>
          </a:p>
          <a:p>
            <a:pPr lvl="3"/>
            <a:r>
              <a:rPr lang="en-US" dirty="0"/>
              <a:t>through the same link repeatedly.</a:t>
            </a:r>
          </a:p>
          <a:p>
            <a:pPr lvl="3"/>
            <a:r>
              <a:rPr lang="en-US" dirty="0"/>
              <a:t>Each time a link is crossed, it is</a:t>
            </a:r>
          </a:p>
          <a:p>
            <a:pPr lvl="3"/>
            <a:r>
              <a:rPr lang="en-US" dirty="0"/>
              <a:t>counted separately</a:t>
            </a:r>
          </a:p>
          <a:p>
            <a:pPr marL="285750" lvl="3" indent="-285750">
              <a:buFont typeface="Wingdings" pitchFamily="2" charset="2"/>
              <a:buChar char="Ø"/>
            </a:pPr>
            <a:r>
              <a:rPr lang="en-US" dirty="0"/>
              <a:t>One walk on the graph: 1; 2; 5; 1; 2; 3; 4.</a:t>
            </a:r>
          </a:p>
          <a:p>
            <a:pPr marL="285750" lvl="3" indent="-285750">
              <a:buFont typeface="Wingdings" pitchFamily="2" charset="2"/>
              <a:buChar char="Ø"/>
            </a:pPr>
            <a:r>
              <a:rPr lang="en-US" dirty="0"/>
              <a:t>In a directed network, the walk can</a:t>
            </a:r>
          </a:p>
          <a:p>
            <a:r>
              <a:rPr lang="en-US" dirty="0"/>
              <a:t>follow only the direction of an arrow.</a:t>
            </a:r>
            <a:endParaRPr lang="en-US" sz="1800" dirty="0"/>
          </a:p>
          <a:p>
            <a:pPr lvl="4"/>
            <a:r>
              <a:rPr lang="en-US" sz="1800" dirty="0"/>
              <a:t>	</a:t>
            </a:r>
          </a:p>
          <a:p>
            <a:pPr marL="285750" indent="-285750">
              <a:buFont typeface="Arial" panose="020B0604020202020204" pitchFamily="34" charset="0"/>
              <a:buChar char="•"/>
            </a:pPr>
            <a:r>
              <a:rPr lang="en-US" sz="2000" dirty="0"/>
              <a:t>A path is a walk without passing</a:t>
            </a:r>
          </a:p>
          <a:p>
            <a:r>
              <a:rPr lang="en-US" sz="2000" dirty="0"/>
              <a:t>through the same link more than once</a:t>
            </a:r>
          </a:p>
          <a:p>
            <a:r>
              <a:rPr lang="en-US" sz="2000" dirty="0"/>
              <a:t>(e.g. 1; 2; 5; 4; 3.).</a:t>
            </a:r>
          </a:p>
          <a:p>
            <a:pPr marL="285750" indent="-285750">
              <a:buFont typeface="Arial" panose="020B0604020202020204" pitchFamily="34" charset="0"/>
              <a:buChar char="•"/>
            </a:pPr>
            <a:r>
              <a:rPr lang="en-US" sz="2000" dirty="0"/>
              <a:t>Cycle: A path with the same start and</a:t>
            </a:r>
          </a:p>
          <a:p>
            <a:r>
              <a:rPr lang="en-US" sz="2000" dirty="0"/>
              <a:t>end node (e.g., 1; 2; 5)</a:t>
            </a:r>
          </a:p>
          <a:p>
            <a:endParaRPr lang="en-US" dirty="0"/>
          </a:p>
          <a:p>
            <a:endParaRPr lang="en-US" sz="1800" dirty="0"/>
          </a:p>
        </p:txBody>
      </p:sp>
    </p:spTree>
    <p:extLst>
      <p:ext uri="{BB962C8B-B14F-4D97-AF65-F5344CB8AC3E}">
        <p14:creationId xmlns:p14="http://schemas.microsoft.com/office/powerpoint/2010/main" val="232953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Distance</a:t>
            </a:r>
          </a:p>
        </p:txBody>
      </p:sp>
      <p:pic>
        <p:nvPicPr>
          <p:cNvPr id="3" name="Picture 2">
            <a:extLst>
              <a:ext uri="{FF2B5EF4-FFF2-40B4-BE49-F238E27FC236}">
                <a16:creationId xmlns:a16="http://schemas.microsoft.com/office/drawing/2014/main" id="{460007C4-550E-5248-A81B-0F7FA35B61B3}"/>
              </a:ext>
            </a:extLst>
          </p:cNvPr>
          <p:cNvPicPr>
            <a:picLocks noChangeAspect="1"/>
          </p:cNvPicPr>
          <p:nvPr/>
        </p:nvPicPr>
        <p:blipFill>
          <a:blip r:embed="rId3"/>
          <a:stretch>
            <a:fillRect/>
          </a:stretch>
        </p:blipFill>
        <p:spPr>
          <a:xfrm>
            <a:off x="176704" y="983885"/>
            <a:ext cx="3438854" cy="3465932"/>
          </a:xfrm>
          <a:prstGeom prst="rect">
            <a:avLst/>
          </a:prstGeom>
        </p:spPr>
      </p:pic>
      <p:sp>
        <p:nvSpPr>
          <p:cNvPr id="4" name="TextBox 3">
            <a:extLst>
              <a:ext uri="{FF2B5EF4-FFF2-40B4-BE49-F238E27FC236}">
                <a16:creationId xmlns:a16="http://schemas.microsoft.com/office/drawing/2014/main" id="{44943445-ABD0-444B-81DF-97EF464E4B1C}"/>
              </a:ext>
            </a:extLst>
          </p:cNvPr>
          <p:cNvSpPr txBox="1"/>
          <p:nvPr/>
        </p:nvSpPr>
        <p:spPr>
          <a:xfrm>
            <a:off x="3848738" y="1173071"/>
            <a:ext cx="4983562" cy="1477328"/>
          </a:xfrm>
          <a:prstGeom prst="rect">
            <a:avLst/>
          </a:prstGeom>
          <a:noFill/>
        </p:spPr>
        <p:txBody>
          <a:bodyPr wrap="square" rtlCol="0">
            <a:spAutoFit/>
          </a:bodyPr>
          <a:lstStyle/>
          <a:p>
            <a:r>
              <a:rPr lang="en-US" sz="1800" dirty="0"/>
              <a:t>The distance D={</a:t>
            </a:r>
            <a:r>
              <a:rPr lang="en-US" sz="1800" dirty="0" err="1"/>
              <a:t>dij</a:t>
            </a:r>
            <a:r>
              <a:rPr lang="en-US" sz="1800" dirty="0"/>
              <a:t>} (shortest path, geodesic path) between two nodes i and j is the number of edges along the shortest path connecting them.</a:t>
            </a:r>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7" name="Picture 6">
            <a:extLst>
              <a:ext uri="{FF2B5EF4-FFF2-40B4-BE49-F238E27FC236}">
                <a16:creationId xmlns:a16="http://schemas.microsoft.com/office/drawing/2014/main" id="{2BA09A62-5361-E04E-8738-AD3D7C13F4CF}"/>
              </a:ext>
            </a:extLst>
          </p:cNvPr>
          <p:cNvPicPr>
            <a:picLocks noChangeAspect="1"/>
          </p:cNvPicPr>
          <p:nvPr/>
        </p:nvPicPr>
        <p:blipFill>
          <a:blip r:embed="rId4"/>
          <a:stretch>
            <a:fillRect/>
          </a:stretch>
        </p:blipFill>
        <p:spPr>
          <a:xfrm>
            <a:off x="4692182" y="2358508"/>
            <a:ext cx="3251200" cy="2743200"/>
          </a:xfrm>
          <a:prstGeom prst="rect">
            <a:avLst/>
          </a:prstGeom>
        </p:spPr>
      </p:pic>
      <p:sp>
        <p:nvSpPr>
          <p:cNvPr id="8" name="Rectangle 7">
            <a:extLst>
              <a:ext uri="{FF2B5EF4-FFF2-40B4-BE49-F238E27FC236}">
                <a16:creationId xmlns:a16="http://schemas.microsoft.com/office/drawing/2014/main" id="{B2C07D57-0340-BB47-9E7C-0A78120CBF91}"/>
              </a:ext>
            </a:extLst>
          </p:cNvPr>
          <p:cNvSpPr/>
          <p:nvPr/>
        </p:nvSpPr>
        <p:spPr>
          <a:xfrm>
            <a:off x="5302446" y="2896620"/>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3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119064" y="521747"/>
            <a:ext cx="8905872" cy="841800"/>
          </a:xfrm>
        </p:spPr>
        <p:txBody>
          <a:bodyPr/>
          <a:lstStyle/>
          <a:p>
            <a:pPr algn="l"/>
            <a:r>
              <a:rPr lang="en-US" dirty="0">
                <a:solidFill>
                  <a:srgbClr val="0070C0"/>
                </a:solidFill>
              </a:rPr>
              <a:t>R code based on package </a:t>
            </a:r>
            <a:r>
              <a:rPr lang="en-US" dirty="0" err="1">
                <a:solidFill>
                  <a:srgbClr val="0070C0"/>
                </a:solidFill>
              </a:rPr>
              <a:t>igraph:distance</a:t>
            </a:r>
            <a:endParaRPr lang="en-US" dirty="0">
              <a:solidFill>
                <a:srgbClr val="0070C0"/>
              </a:solidFill>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dirty="0" err="1">
                <a:latin typeface="Dotum" panose="020B0600000101010101" pitchFamily="34" charset="-127"/>
                <a:ea typeface="Dotum" panose="020B0600000101010101" pitchFamily="34" charset="-127"/>
              </a:rPr>
              <a:t>shortest.paths</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g_adj_u</a:t>
            </a:r>
            <a:r>
              <a:rPr lang="en-US" sz="2400" dirty="0">
                <a:latin typeface="Dotum" panose="020B0600000101010101" pitchFamily="34" charset="-127"/>
                <a:ea typeface="Dotum" panose="020B0600000101010101" pitchFamily="34" charset="-127"/>
              </a:rPr>
              <a:t>)</a:t>
            </a:r>
          </a:p>
          <a:p>
            <a:pPr algn="l"/>
            <a:endParaRPr lang="en-US" sz="2400"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1240346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169425"/>
            <a:ext cx="8520600" cy="841800"/>
          </a:xfrm>
        </p:spPr>
        <p:txBody>
          <a:bodyPr/>
          <a:lstStyle/>
          <a:p>
            <a:r>
              <a:rPr lang="en-US" dirty="0"/>
              <a:t>Connectivity and connected components for undirected graph</a:t>
            </a:r>
          </a:p>
        </p:txBody>
      </p:sp>
      <p:sp>
        <p:nvSpPr>
          <p:cNvPr id="4" name="TextBox 3">
            <a:extLst>
              <a:ext uri="{FF2B5EF4-FFF2-40B4-BE49-F238E27FC236}">
                <a16:creationId xmlns:a16="http://schemas.microsoft.com/office/drawing/2014/main" id="{44943445-ABD0-444B-81DF-97EF464E4B1C}"/>
              </a:ext>
            </a:extLst>
          </p:cNvPr>
          <p:cNvSpPr txBox="1"/>
          <p:nvPr/>
        </p:nvSpPr>
        <p:spPr>
          <a:xfrm>
            <a:off x="4572000" y="1237539"/>
            <a:ext cx="4140117"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A graph is connected if there is a path between every pair of nodes.</a:t>
            </a:r>
          </a:p>
          <a:p>
            <a:endParaRPr lang="en-US" sz="1800" dirty="0"/>
          </a:p>
          <a:p>
            <a:pPr marL="285750" indent="-285750">
              <a:buFont typeface="Arial" panose="020B0604020202020204" pitchFamily="34" charset="0"/>
              <a:buChar char="•"/>
            </a:pPr>
            <a:r>
              <a:rPr lang="en-US" sz="1800" dirty="0"/>
              <a:t>A connected component is a subgraph in which any two nodes are connected to each other by paths, and which is connected to no additional nodes in the original graph.</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Bridge: an edge whose deletion increases the number of connected components.</a:t>
            </a:r>
          </a:p>
          <a:p>
            <a:pPr marL="285750" indent="-285750">
              <a:buFont typeface="Arial" panose="020B0604020202020204" pitchFamily="34" charset="0"/>
              <a:buChar char="•"/>
            </a:pPr>
            <a:endParaRPr lang="en-US" sz="1800" dirty="0"/>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9" name="Picture 8">
            <a:extLst>
              <a:ext uri="{FF2B5EF4-FFF2-40B4-BE49-F238E27FC236}">
                <a16:creationId xmlns:a16="http://schemas.microsoft.com/office/drawing/2014/main" id="{1D8CBBE0-AF78-C040-BB7A-BF544ECF9E65}"/>
              </a:ext>
            </a:extLst>
          </p:cNvPr>
          <p:cNvPicPr>
            <a:picLocks noChangeAspect="1"/>
          </p:cNvPicPr>
          <p:nvPr/>
        </p:nvPicPr>
        <p:blipFill>
          <a:blip r:embed="rId3"/>
          <a:stretch>
            <a:fillRect/>
          </a:stretch>
        </p:blipFill>
        <p:spPr>
          <a:xfrm>
            <a:off x="463007" y="1237539"/>
            <a:ext cx="3988812" cy="3702323"/>
          </a:xfrm>
          <a:prstGeom prst="rect">
            <a:avLst/>
          </a:prstGeom>
        </p:spPr>
      </p:pic>
    </p:spTree>
    <p:extLst>
      <p:ext uri="{BB962C8B-B14F-4D97-AF65-F5344CB8AC3E}">
        <p14:creationId xmlns:p14="http://schemas.microsoft.com/office/powerpoint/2010/main" val="861183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95853"/>
            <a:ext cx="8520600" cy="841800"/>
          </a:xfrm>
        </p:spPr>
        <p:txBody>
          <a:bodyPr/>
          <a:lstStyle/>
          <a:p>
            <a:r>
              <a:rPr lang="en-US" dirty="0"/>
              <a:t>Connectivity and connected components for directed graph</a:t>
            </a:r>
          </a:p>
        </p:txBody>
      </p:sp>
      <p:sp>
        <p:nvSpPr>
          <p:cNvPr id="4" name="TextBox 3">
            <a:extLst>
              <a:ext uri="{FF2B5EF4-FFF2-40B4-BE49-F238E27FC236}">
                <a16:creationId xmlns:a16="http://schemas.microsoft.com/office/drawing/2014/main" id="{44943445-ABD0-444B-81DF-97EF464E4B1C}"/>
              </a:ext>
            </a:extLst>
          </p:cNvPr>
          <p:cNvSpPr txBox="1"/>
          <p:nvPr/>
        </p:nvSpPr>
        <p:spPr>
          <a:xfrm>
            <a:off x="4372303" y="1011225"/>
            <a:ext cx="4686752"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t>A directed graph is strongly connected if there is a path from any node to each other node, and vice versa.</a:t>
            </a:r>
          </a:p>
          <a:p>
            <a:endParaRPr lang="en-US" sz="1800" dirty="0"/>
          </a:p>
          <a:p>
            <a:pPr marL="285750" indent="-285750">
              <a:buFont typeface="Arial" panose="020B0604020202020204" pitchFamily="34" charset="0"/>
              <a:buChar char="•"/>
            </a:pPr>
            <a:r>
              <a:rPr lang="en-US" sz="1800" dirty="0"/>
              <a:t>A directed graph is weakly connected if it is connected by ignoring the edge directions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 strongly connected component of a directed graph G is a subgraph that is strongly connected, and is maximal with this property: no additional edges or vertices from G can be included in the subgraph without breaking its property of being strongly directed.</a:t>
            </a:r>
          </a:p>
          <a:p>
            <a:pPr marL="285750" indent="-285750">
              <a:buFont typeface="Arial" panose="020B0604020202020204" pitchFamily="34" charset="0"/>
              <a:buChar char="•"/>
            </a:pPr>
            <a:endParaRPr lang="en-US" sz="1800" dirty="0"/>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p>
        </p:txBody>
      </p:sp>
      <p:pic>
        <p:nvPicPr>
          <p:cNvPr id="6" name="Picture 5">
            <a:extLst>
              <a:ext uri="{FF2B5EF4-FFF2-40B4-BE49-F238E27FC236}">
                <a16:creationId xmlns:a16="http://schemas.microsoft.com/office/drawing/2014/main" id="{35CE2BD7-0B7A-0543-9CC0-26D7D347634D}"/>
              </a:ext>
            </a:extLst>
          </p:cNvPr>
          <p:cNvPicPr>
            <a:picLocks noChangeAspect="1"/>
          </p:cNvPicPr>
          <p:nvPr/>
        </p:nvPicPr>
        <p:blipFill>
          <a:blip r:embed="rId3"/>
          <a:stretch>
            <a:fillRect/>
          </a:stretch>
        </p:blipFill>
        <p:spPr>
          <a:xfrm>
            <a:off x="46853" y="1393049"/>
            <a:ext cx="4468648" cy="2357401"/>
          </a:xfrm>
          <a:prstGeom prst="rect">
            <a:avLst/>
          </a:prstGeom>
        </p:spPr>
      </p:pic>
    </p:spTree>
    <p:extLst>
      <p:ext uri="{BB962C8B-B14F-4D97-AF65-F5344CB8AC3E}">
        <p14:creationId xmlns:p14="http://schemas.microsoft.com/office/powerpoint/2010/main" val="199788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673-B21D-3B4E-B17B-1074142CDF27}"/>
              </a:ext>
            </a:extLst>
          </p:cNvPr>
          <p:cNvSpPr>
            <a:spLocks noGrp="1"/>
          </p:cNvSpPr>
          <p:nvPr>
            <p:ph type="title"/>
          </p:nvPr>
        </p:nvSpPr>
        <p:spPr>
          <a:xfrm>
            <a:off x="311700" y="0"/>
            <a:ext cx="8520600" cy="841800"/>
          </a:xfrm>
        </p:spPr>
        <p:txBody>
          <a:bodyPr/>
          <a:lstStyle/>
          <a:p>
            <a:r>
              <a:rPr lang="en-US" dirty="0"/>
              <a:t>Clustering </a:t>
            </a:r>
            <a:r>
              <a:rPr lang="en-US" dirty="0" err="1"/>
              <a:t>coecient</a:t>
            </a:r>
            <a:endParaRPr lang="en-US" dirty="0"/>
          </a:p>
        </p:txBody>
      </p:sp>
      <p:sp>
        <p:nvSpPr>
          <p:cNvPr id="4" name="TextBox 3">
            <a:extLst>
              <a:ext uri="{FF2B5EF4-FFF2-40B4-BE49-F238E27FC236}">
                <a16:creationId xmlns:a16="http://schemas.microsoft.com/office/drawing/2014/main" id="{44943445-ABD0-444B-81DF-97EF464E4B1C}"/>
              </a:ext>
            </a:extLst>
          </p:cNvPr>
          <p:cNvSpPr txBox="1"/>
          <p:nvPr/>
        </p:nvSpPr>
        <p:spPr>
          <a:xfrm>
            <a:off x="3962400" y="1206905"/>
            <a:ext cx="4983562" cy="800219"/>
          </a:xfrm>
          <a:prstGeom prst="rect">
            <a:avLst/>
          </a:prstGeom>
          <a:noFill/>
        </p:spPr>
        <p:txBody>
          <a:bodyPr wrap="square" rtlCol="0">
            <a:spAutoFit/>
          </a:bodyPr>
          <a:lstStyle/>
          <a:p>
            <a:r>
              <a:rPr lang="en-US" dirty="0"/>
              <a:t>For any given node A and two randomly selected nodes B and C:</a:t>
            </a:r>
          </a:p>
          <a:p>
            <a:endParaRPr lang="en-US" sz="1800" dirty="0"/>
          </a:p>
        </p:txBody>
      </p:sp>
      <p:sp>
        <p:nvSpPr>
          <p:cNvPr id="5" name="Rectangle 4">
            <a:extLst>
              <a:ext uri="{FF2B5EF4-FFF2-40B4-BE49-F238E27FC236}">
                <a16:creationId xmlns:a16="http://schemas.microsoft.com/office/drawing/2014/main" id="{D45BF965-6C27-1A46-B65E-AFCA500D691C}"/>
              </a:ext>
            </a:extLst>
          </p:cNvPr>
          <p:cNvSpPr/>
          <p:nvPr/>
        </p:nvSpPr>
        <p:spPr>
          <a:xfrm>
            <a:off x="3430256" y="2890777"/>
            <a:ext cx="2597185" cy="892552"/>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For the network </a:t>
            </a:r>
          </a:p>
          <a:p>
            <a:pPr algn="ctr"/>
            <a:r>
              <a:rPr lang="en-US" sz="2600" b="0" cap="none" spc="0" dirty="0">
                <a:ln w="0"/>
                <a:solidFill>
                  <a:schemeClr val="tx1"/>
                </a:solidFill>
                <a:effectLst>
                  <a:outerShdw blurRad="38100" dist="19050" dir="2700000" algn="tl" rotWithShape="0">
                    <a:schemeClr val="dk1">
                      <a:alpha val="40000"/>
                    </a:schemeClr>
                  </a:outerShdw>
                </a:effectLst>
              </a:rPr>
              <a:t>on the left:</a:t>
            </a:r>
          </a:p>
        </p:txBody>
      </p:sp>
      <p:pic>
        <p:nvPicPr>
          <p:cNvPr id="9" name="Picture 8">
            <a:extLst>
              <a:ext uri="{FF2B5EF4-FFF2-40B4-BE49-F238E27FC236}">
                <a16:creationId xmlns:a16="http://schemas.microsoft.com/office/drawing/2014/main" id="{D594DEC8-7782-FF42-AC9C-3FDD24545F8B}"/>
              </a:ext>
            </a:extLst>
          </p:cNvPr>
          <p:cNvPicPr>
            <a:picLocks noChangeAspect="1"/>
          </p:cNvPicPr>
          <p:nvPr/>
        </p:nvPicPr>
        <p:blipFill>
          <a:blip r:embed="rId3"/>
          <a:stretch>
            <a:fillRect/>
          </a:stretch>
        </p:blipFill>
        <p:spPr>
          <a:xfrm>
            <a:off x="-120908" y="885326"/>
            <a:ext cx="3496108" cy="3372848"/>
          </a:xfrm>
          <a:prstGeom prst="rect">
            <a:avLst/>
          </a:prstGeom>
        </p:spPr>
      </p:pic>
      <p:pic>
        <p:nvPicPr>
          <p:cNvPr id="11" name="Picture 10">
            <a:extLst>
              <a:ext uri="{FF2B5EF4-FFF2-40B4-BE49-F238E27FC236}">
                <a16:creationId xmlns:a16="http://schemas.microsoft.com/office/drawing/2014/main" id="{E1829471-D59A-1242-947C-B2755A0DBCCF}"/>
              </a:ext>
            </a:extLst>
          </p:cNvPr>
          <p:cNvPicPr>
            <a:picLocks noChangeAspect="1"/>
          </p:cNvPicPr>
          <p:nvPr/>
        </p:nvPicPr>
        <p:blipFill>
          <a:blip r:embed="rId4"/>
          <a:stretch>
            <a:fillRect/>
          </a:stretch>
        </p:blipFill>
        <p:spPr>
          <a:xfrm>
            <a:off x="2984500" y="1768979"/>
            <a:ext cx="6159500" cy="1206500"/>
          </a:xfrm>
          <a:prstGeom prst="rect">
            <a:avLst/>
          </a:prstGeom>
        </p:spPr>
      </p:pic>
      <p:pic>
        <p:nvPicPr>
          <p:cNvPr id="13" name="Picture 12">
            <a:extLst>
              <a:ext uri="{FF2B5EF4-FFF2-40B4-BE49-F238E27FC236}">
                <a16:creationId xmlns:a16="http://schemas.microsoft.com/office/drawing/2014/main" id="{C25139A7-7CDD-C640-AF9F-9A87AC265D9F}"/>
              </a:ext>
            </a:extLst>
          </p:cNvPr>
          <p:cNvPicPr>
            <a:picLocks noChangeAspect="1"/>
          </p:cNvPicPr>
          <p:nvPr/>
        </p:nvPicPr>
        <p:blipFill>
          <a:blip r:embed="rId5"/>
          <a:stretch>
            <a:fillRect/>
          </a:stretch>
        </p:blipFill>
        <p:spPr>
          <a:xfrm>
            <a:off x="5952578" y="2890777"/>
            <a:ext cx="1982732" cy="2334806"/>
          </a:xfrm>
          <a:prstGeom prst="rect">
            <a:avLst/>
          </a:prstGeom>
        </p:spPr>
      </p:pic>
      <p:sp>
        <p:nvSpPr>
          <p:cNvPr id="8" name="Rectangle 7">
            <a:extLst>
              <a:ext uri="{FF2B5EF4-FFF2-40B4-BE49-F238E27FC236}">
                <a16:creationId xmlns:a16="http://schemas.microsoft.com/office/drawing/2014/main" id="{B2C07D57-0340-BB47-9E7C-0A78120CBF91}"/>
              </a:ext>
            </a:extLst>
          </p:cNvPr>
          <p:cNvSpPr/>
          <p:nvPr/>
        </p:nvSpPr>
        <p:spPr>
          <a:xfrm>
            <a:off x="7091441" y="3337053"/>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1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6FF4-EFF6-F644-8C8C-0CEDD9941C1C}"/>
              </a:ext>
            </a:extLst>
          </p:cNvPr>
          <p:cNvSpPr>
            <a:spLocks noGrp="1"/>
          </p:cNvSpPr>
          <p:nvPr>
            <p:ph type="title"/>
          </p:nvPr>
        </p:nvSpPr>
        <p:spPr>
          <a:xfrm>
            <a:off x="119064" y="521747"/>
            <a:ext cx="8905872" cy="841800"/>
          </a:xfrm>
        </p:spPr>
        <p:txBody>
          <a:bodyPr/>
          <a:lstStyle/>
          <a:p>
            <a:pPr algn="l"/>
            <a:r>
              <a:rPr lang="en-US" dirty="0">
                <a:solidFill>
                  <a:srgbClr val="0070C0"/>
                </a:solidFill>
                <a:latin typeface="Dotum" panose="020B0600000101010101" pitchFamily="34" charset="-127"/>
                <a:ea typeface="Dotum" panose="020B0600000101010101" pitchFamily="34" charset="-127"/>
              </a:rPr>
              <a:t>R code based on package igraph: Clustering </a:t>
            </a:r>
            <a:r>
              <a:rPr lang="en-US" dirty="0" err="1">
                <a:solidFill>
                  <a:srgbClr val="0070C0"/>
                </a:solidFill>
                <a:latin typeface="Dotum" panose="020B0600000101010101" pitchFamily="34" charset="-127"/>
                <a:ea typeface="Dotum" panose="020B0600000101010101" pitchFamily="34" charset="-127"/>
              </a:rPr>
              <a:t>coecient</a:t>
            </a:r>
            <a:endParaRPr lang="en-US" dirty="0">
              <a:solidFill>
                <a:srgbClr val="0070C0"/>
              </a:solidFill>
              <a:latin typeface="Dotum" panose="020B0600000101010101" pitchFamily="34" charset="-127"/>
              <a:ea typeface="Dotum" panose="020B0600000101010101" pitchFamily="34" charset="-127"/>
            </a:endParaRPr>
          </a:p>
        </p:txBody>
      </p:sp>
      <p:sp>
        <p:nvSpPr>
          <p:cNvPr id="3" name="Title 1">
            <a:extLst>
              <a:ext uri="{FF2B5EF4-FFF2-40B4-BE49-F238E27FC236}">
                <a16:creationId xmlns:a16="http://schemas.microsoft.com/office/drawing/2014/main" id="{B294AB83-2F18-B541-8F84-7A5F7EE8DEB2}"/>
              </a:ext>
            </a:extLst>
          </p:cNvPr>
          <p:cNvSpPr txBox="1">
            <a:spLocks/>
          </p:cNvSpPr>
          <p:nvPr/>
        </p:nvSpPr>
        <p:spPr>
          <a:xfrm>
            <a:off x="206596" y="2671114"/>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sz="2400" dirty="0">
                <a:latin typeface="Dotum" panose="020B0600000101010101" pitchFamily="34" charset="-127"/>
                <a:ea typeface="Dotum" panose="020B0600000101010101" pitchFamily="34" charset="-127"/>
              </a:rPr>
              <a:t># First generate the graph from edge list</a:t>
            </a:r>
          </a:p>
          <a:p>
            <a:pPr algn="l"/>
            <a:r>
              <a:rPr lang="en-US" sz="2400" dirty="0" err="1">
                <a:latin typeface="Dotum" panose="020B0600000101010101" pitchFamily="34" charset="-127"/>
                <a:ea typeface="Dotum" panose="020B0600000101010101" pitchFamily="34" charset="-127"/>
              </a:rPr>
              <a:t>el_cc</a:t>
            </a:r>
            <a:r>
              <a:rPr lang="en-US" sz="2400" dirty="0">
                <a:latin typeface="Dotum" panose="020B0600000101010101" pitchFamily="34" charset="-127"/>
                <a:ea typeface="Dotum" panose="020B0600000101010101" pitchFamily="34" charset="-127"/>
              </a:rPr>
              <a:t> &lt;- matrix( c("A", "B", "A","C", "B",</a:t>
            </a:r>
          </a:p>
          <a:p>
            <a:pPr algn="l"/>
            <a:r>
              <a:rPr lang="en-US" sz="2400" dirty="0">
                <a:latin typeface="Dotum" panose="020B0600000101010101" pitchFamily="34" charset="-127"/>
                <a:ea typeface="Dotum" panose="020B0600000101010101" pitchFamily="34" charset="-127"/>
              </a:rPr>
              <a:t>"C", "B","E","D","E","C","D"), </a:t>
            </a:r>
            <a:r>
              <a:rPr lang="en-US" sz="2400" dirty="0" err="1">
                <a:latin typeface="Dotum" panose="020B0600000101010101" pitchFamily="34" charset="-127"/>
                <a:ea typeface="Dotum" panose="020B0600000101010101" pitchFamily="34" charset="-127"/>
              </a:rPr>
              <a:t>nc</a:t>
            </a:r>
            <a:r>
              <a:rPr lang="en-US" sz="2400" dirty="0">
                <a:latin typeface="Dotum" panose="020B0600000101010101" pitchFamily="34" charset="-127"/>
                <a:ea typeface="Dotum" panose="020B0600000101010101" pitchFamily="34" charset="-127"/>
              </a:rPr>
              <a:t>=2, </a:t>
            </a:r>
            <a:r>
              <a:rPr lang="en-US" sz="2400" dirty="0" err="1">
                <a:latin typeface="Dotum" panose="020B0600000101010101" pitchFamily="34" charset="-127"/>
                <a:ea typeface="Dotum" panose="020B0600000101010101" pitchFamily="34" charset="-127"/>
              </a:rPr>
              <a:t>byrow</a:t>
            </a:r>
            <a:r>
              <a:rPr lang="en-US" sz="2400" dirty="0">
                <a:latin typeface="Dotum" panose="020B0600000101010101" pitchFamily="34" charset="-127"/>
                <a:ea typeface="Dotum" panose="020B0600000101010101" pitchFamily="34" charset="-127"/>
              </a:rPr>
              <a:t>=TRUE)</a:t>
            </a:r>
          </a:p>
          <a:p>
            <a:pPr algn="l"/>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&lt;- </a:t>
            </a:r>
            <a:r>
              <a:rPr lang="en-US" sz="2400" dirty="0" err="1">
                <a:latin typeface="Dotum" panose="020B0600000101010101" pitchFamily="34" charset="-127"/>
                <a:ea typeface="Dotum" panose="020B0600000101010101" pitchFamily="34" charset="-127"/>
              </a:rPr>
              <a:t>graph.edgelist</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el_cc,directed</a:t>
            </a:r>
            <a:r>
              <a:rPr lang="en-US" sz="2400" dirty="0">
                <a:latin typeface="Dotum" panose="020B0600000101010101" pitchFamily="34" charset="-127"/>
                <a:ea typeface="Dotum" panose="020B0600000101010101" pitchFamily="34" charset="-127"/>
              </a:rPr>
              <a:t>=FALSE)</a:t>
            </a:r>
          </a:p>
          <a:p>
            <a:pPr algn="l"/>
            <a:r>
              <a:rPr lang="en-US" sz="2400" dirty="0">
                <a:latin typeface="Dotum" panose="020B0600000101010101" pitchFamily="34" charset="-127"/>
                <a:ea typeface="Dotum" panose="020B0600000101010101" pitchFamily="34" charset="-127"/>
              </a:rPr>
              <a:t># Then calculate CC</a:t>
            </a:r>
          </a:p>
          <a:p>
            <a:pPr algn="l"/>
            <a:r>
              <a:rPr lang="en-US" sz="2400" dirty="0">
                <a:latin typeface="Dotum" panose="020B0600000101010101" pitchFamily="34" charset="-127"/>
                <a:ea typeface="Dotum" panose="020B0600000101010101" pitchFamily="34" charset="-127"/>
              </a:rPr>
              <a:t>transitivity(</a:t>
            </a:r>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type="</a:t>
            </a:r>
            <a:r>
              <a:rPr lang="en-US" sz="2400" dirty="0" err="1">
                <a:latin typeface="Dotum" panose="020B0600000101010101" pitchFamily="34" charset="-127"/>
                <a:ea typeface="Dotum" panose="020B0600000101010101" pitchFamily="34" charset="-127"/>
              </a:rPr>
              <a:t>localundirected</a:t>
            </a:r>
            <a:r>
              <a:rPr lang="en-US" sz="2400" dirty="0">
                <a:latin typeface="Dotum" panose="020B0600000101010101" pitchFamily="34" charset="-127"/>
                <a:ea typeface="Dotum" panose="020B0600000101010101" pitchFamily="34" charset="-127"/>
              </a:rPr>
              <a:t>")</a:t>
            </a:r>
          </a:p>
          <a:p>
            <a:pPr algn="l"/>
            <a:endParaRPr lang="en-US" sz="2400"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600152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if there is more than on or off connection? </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842814" y="1652750"/>
            <a:ext cx="5458372" cy="3303314"/>
          </a:xfrm>
          <a:prstGeom prst="rect">
            <a:avLst/>
          </a:prstGeom>
        </p:spPr>
      </p:pic>
    </p:spTree>
    <p:extLst>
      <p:ext uri="{BB962C8B-B14F-4D97-AF65-F5344CB8AC3E}">
        <p14:creationId xmlns:p14="http://schemas.microsoft.com/office/powerpoint/2010/main" val="94326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07367" y="138970"/>
            <a:ext cx="7961100" cy="1656561"/>
          </a:xfrm>
          <a:prstGeom prst="rect">
            <a:avLst/>
          </a:prstGeom>
          <a:noFill/>
          <a:ln>
            <a:noFill/>
          </a:ln>
        </p:spPr>
        <p:txBody>
          <a:bodyPr spcFirstLastPara="1" wrap="square" lIns="91425" tIns="91425" rIns="91425" bIns="91425" anchor="t" anchorCtr="0">
            <a:noAutofit/>
          </a:bodyPr>
          <a:lstStyle/>
          <a:p>
            <a:pPr algn="ctr"/>
            <a:r>
              <a:rPr lang="en-US" sz="3600" dirty="0"/>
              <a:t>Weighted networks </a:t>
            </a:r>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r>
              <a:rPr lang="en-US" sz="2200" dirty="0"/>
              <a:t>Mobile phone calls, Collaboration network, and </a:t>
            </a:r>
            <a:r>
              <a:rPr lang="en-US" sz="2200" dirty="0" err="1"/>
              <a:t>etc</a:t>
            </a:r>
            <a:endParaRPr lang="en-US" sz="2200" dirty="0"/>
          </a:p>
          <a:p>
            <a:pPr algn="ctr"/>
            <a:endParaRPr lang="en-US" sz="3600" dirty="0"/>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342E524F-4277-A840-8354-89F12BEDF7B9}"/>
              </a:ext>
            </a:extLst>
          </p:cNvPr>
          <p:cNvPicPr>
            <a:picLocks noChangeAspect="1"/>
          </p:cNvPicPr>
          <p:nvPr/>
        </p:nvPicPr>
        <p:blipFill>
          <a:blip r:embed="rId3"/>
          <a:stretch>
            <a:fillRect/>
          </a:stretch>
        </p:blipFill>
        <p:spPr>
          <a:xfrm>
            <a:off x="1340178" y="820107"/>
            <a:ext cx="6463643" cy="3856866"/>
          </a:xfrm>
          <a:prstGeom prst="rect">
            <a:avLst/>
          </a:prstGeom>
        </p:spPr>
      </p:pic>
    </p:spTree>
    <p:extLst>
      <p:ext uri="{BB962C8B-B14F-4D97-AF65-F5344CB8AC3E}">
        <p14:creationId xmlns:p14="http://schemas.microsoft.com/office/powerpoint/2010/main" val="427801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319986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2599254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26176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051380"/>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endParaRPr lang="en-US" sz="2200" spc="-79" dirty="0"/>
          </a:p>
          <a:p>
            <a:pPr marL="9525">
              <a:lnSpc>
                <a:spcPts val="2336"/>
              </a:lnSpc>
              <a:spcBef>
                <a:spcPts val="266"/>
              </a:spcBef>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46</a:t>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1"/>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extLst>
      <p:ext uri="{BB962C8B-B14F-4D97-AF65-F5344CB8AC3E}">
        <p14:creationId xmlns:p14="http://schemas.microsoft.com/office/powerpoint/2010/main" val="1875236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47</a:t>
            </a:fld>
            <a:endParaRPr dirty="0"/>
          </a:p>
        </p:txBody>
      </p:sp>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t>“I</a:t>
            </a:r>
            <a:r>
              <a:rPr sz="3000" spc="-589" dirty="0"/>
              <a:t> </a:t>
            </a:r>
            <a:r>
              <a:rPr sz="3000" spc="-172" dirty="0"/>
              <a:t>keep </a:t>
            </a:r>
            <a:r>
              <a:rPr sz="3000" spc="-184" dirty="0"/>
              <a:t>saying </a:t>
            </a:r>
            <a:r>
              <a:rPr sz="3000" spc="-4" dirty="0"/>
              <a:t>that </a:t>
            </a:r>
            <a:r>
              <a:rPr sz="3000" spc="-34" dirty="0"/>
              <a:t>the </a:t>
            </a:r>
            <a:r>
              <a:rPr sz="3000" spc="-229" dirty="0"/>
              <a:t>sexy </a:t>
            </a:r>
            <a:r>
              <a:rPr sz="3000" spc="-49" dirty="0"/>
              <a:t>job </a:t>
            </a:r>
            <a:r>
              <a:rPr sz="3000" spc="-38" dirty="0"/>
              <a:t>in </a:t>
            </a:r>
            <a:r>
              <a:rPr sz="3000" spc="-34" dirty="0"/>
              <a:t>the  </a:t>
            </a:r>
            <a:r>
              <a:rPr sz="3000" spc="-90" dirty="0"/>
              <a:t>next </a:t>
            </a:r>
            <a:r>
              <a:rPr sz="3000" spc="-150" dirty="0"/>
              <a:t>10 </a:t>
            </a:r>
            <a:r>
              <a:rPr sz="3000" spc="-188" dirty="0"/>
              <a:t>years </a:t>
            </a:r>
            <a:r>
              <a:rPr sz="3000" spc="4" dirty="0"/>
              <a:t>will </a:t>
            </a:r>
            <a:r>
              <a:rPr sz="3000" spc="-139" dirty="0"/>
              <a:t>be</a:t>
            </a:r>
            <a:r>
              <a:rPr sz="3000" spc="-375" dirty="0"/>
              <a:t> </a:t>
            </a:r>
            <a:r>
              <a:rPr sz="3000" spc="-79" dirty="0"/>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sz="2700"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49</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1401616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a:t>Join the RCC's image analysis and visualization </a:t>
            </a:r>
            <a:r>
              <a:rPr lang="en" sz="3150" u="sng">
                <a:solidFill>
                  <a:srgbClr val="42AFFA"/>
                </a:solidFill>
                <a:hlinkClick r:id="rId3"/>
              </a:rPr>
              <a:t>Slack team</a:t>
            </a:r>
            <a:endParaRPr sz="3150" u="sng">
              <a:solidFill>
                <a:srgbClr val="42AFFA"/>
              </a:solidFill>
              <a:hlinkClick r:id="rId3"/>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413064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What is Graph theory? </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Graph theory is the study of graphs, which are mathematical</a:t>
            </a:r>
          </a:p>
          <a:p>
            <a:pPr algn="l"/>
            <a:r>
              <a:rPr lang="en-US" sz="2200" dirty="0"/>
              <a:t>representation of a network used to model pairwise relations</a:t>
            </a:r>
          </a:p>
          <a:p>
            <a:pPr algn="l"/>
            <a:r>
              <a:rPr lang="en-US" sz="2200" dirty="0"/>
              <a:t>between objects.</a:t>
            </a:r>
          </a:p>
          <a:p>
            <a:pPr marL="342900" indent="-342900" algn="l">
              <a:buFont typeface="Arial" panose="020B0604020202020204" pitchFamily="34" charset="0"/>
              <a:buChar char="•"/>
            </a:pPr>
            <a:r>
              <a:rPr lang="en-US" sz="2200" dirty="0"/>
              <a:t>A graph consists of a set of "vertices" or "nodes", with certain</a:t>
            </a:r>
          </a:p>
          <a:p>
            <a:pPr algn="l"/>
            <a:r>
              <a:rPr lang="en-US" sz="2200" dirty="0"/>
              <a:t>pairs of these nodes connected by "edges" (undirected) or</a:t>
            </a:r>
          </a:p>
          <a:p>
            <a:pPr algn="l"/>
            <a:r>
              <a:rPr lang="en-US" sz="2200" dirty="0"/>
              <a:t>"arcs" (directed).</a:t>
            </a:r>
          </a:p>
          <a:p>
            <a:pPr marL="342900" indent="-342900" algn="l">
              <a:buFont typeface="Arial" panose="020B0604020202020204" pitchFamily="34" charset="0"/>
              <a:buChar char="•"/>
            </a:pPr>
            <a:r>
              <a:rPr lang="en-US" sz="2200" dirty="0"/>
              <a:t>A graph may be undirected, meaning that there is no distinction</a:t>
            </a:r>
          </a:p>
          <a:p>
            <a:pPr algn="l"/>
            <a:r>
              <a:rPr lang="en-US" sz="2200" dirty="0"/>
              <a:t>between the two vertices associated with each edge, or directed,</a:t>
            </a:r>
          </a:p>
          <a:p>
            <a:pPr algn="l"/>
            <a:r>
              <a:rPr lang="en-US" sz="2200" dirty="0"/>
              <a:t>meaning that its arcs may be directed from one vertex to</a:t>
            </a:r>
          </a:p>
          <a:p>
            <a:pPr algn="l"/>
            <a:r>
              <a:rPr lang="en-US" sz="2200" dirty="0"/>
              <a:t>another.</a:t>
            </a:r>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41466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395367"/>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sz="2200" spc="-98" dirty="0"/>
              <a:t>always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sz="2200" spc="-86" dirty="0"/>
              <a:t>using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sz="2200" dirty="0"/>
          </a:p>
          <a:p>
            <a:pPr marL="523875" lvl="1" indent="-171450">
              <a:lnSpc>
                <a:spcPts val="1973"/>
              </a:lnSpc>
              <a:buChar char="•"/>
              <a:tabLst>
                <a:tab pos="523875" algn="l"/>
                <a:tab pos="524351" algn="l"/>
              </a:tabLst>
            </a:pPr>
            <a:r>
              <a:rPr sz="2200" spc="-116" dirty="0"/>
              <a:t>E.g., </a:t>
            </a:r>
            <a:r>
              <a:rPr sz="2200" spc="-30" dirty="0"/>
              <a:t>wind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2464</TotalTime>
  <Words>2753</Words>
  <Application>Microsoft Macintosh PowerPoint</Application>
  <PresentationFormat>On-screen Show (16:9)</PresentationFormat>
  <Paragraphs>382</Paragraphs>
  <Slides>54</Slides>
  <Notes>37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Comfortaa</vt:lpstr>
      <vt:lpstr>Dotum</vt:lpstr>
      <vt:lpstr>Arial</vt:lpstr>
      <vt:lpstr>Source Sans Pro</vt:lpstr>
      <vt:lpstr>Wingdings</vt:lpstr>
      <vt:lpstr>Simple Light</vt:lpstr>
      <vt:lpstr>Introduction to Network Analysis and Visualization</vt:lpstr>
      <vt:lpstr>PowerPoint Presentation</vt:lpstr>
      <vt:lpstr>Programming packages:   </vt:lpstr>
      <vt:lpstr>PowerPoint Presentation</vt:lpstr>
      <vt:lpstr>PowerPoint Presentation</vt:lpstr>
      <vt:lpstr>PowerPoint Presentation</vt:lpstr>
      <vt:lpstr>PowerPoint Presentation</vt:lpstr>
      <vt:lpstr>What is Graph theory? </vt:lpstr>
      <vt:lpstr>Visualization Definitions</vt:lpstr>
      <vt:lpstr>A graph is represented by two sets</vt:lpstr>
      <vt:lpstr>Graph terminology</vt:lpstr>
      <vt:lpstr>Example</vt:lpstr>
      <vt:lpstr>How can we characterizer network connections? - The adjacency matrix  </vt:lpstr>
      <vt:lpstr>Example</vt:lpstr>
      <vt:lpstr>Observations</vt:lpstr>
      <vt:lpstr>For graph analysis and visualization:  https://igraph.org/python/ </vt:lpstr>
      <vt:lpstr>R code based on package igraph: generate graph from adjacency matrix </vt:lpstr>
      <vt:lpstr>Example - Adjacency matrix: directed graph </vt:lpstr>
      <vt:lpstr>R code based on package igraph: generate graph from adjacency matrix </vt:lpstr>
      <vt:lpstr>Another graph representation – Edge list Undirected graph </vt:lpstr>
      <vt:lpstr>R code based on package igraph: generate undirected graph from edge list  </vt:lpstr>
      <vt:lpstr>Edge list - Directed graph </vt:lpstr>
      <vt:lpstr>R code based on package igraph: generate directed graph from edge list  </vt:lpstr>
      <vt:lpstr>Another representation:Combining the two –  Adjacency list: undirected graph </vt:lpstr>
      <vt:lpstr>Adjacency list: Directed graph </vt:lpstr>
      <vt:lpstr>Graph-theoretic basic concepts </vt:lpstr>
      <vt:lpstr>Degree for undirected graph  </vt:lpstr>
      <vt:lpstr>R code based on package igraph:degree</vt:lpstr>
      <vt:lpstr>Degrees for directed graph</vt:lpstr>
      <vt:lpstr>R code based on package igraph:degree</vt:lpstr>
      <vt:lpstr>Walk and Path</vt:lpstr>
      <vt:lpstr>Distance</vt:lpstr>
      <vt:lpstr>R code based on package igraph:distance</vt:lpstr>
      <vt:lpstr>Connectivity and connected components for undirected graph</vt:lpstr>
      <vt:lpstr>Connectivity and connected components for directed graph</vt:lpstr>
      <vt:lpstr>Clustering coecient</vt:lpstr>
      <vt:lpstr>R code based on package igraph: Clustering coecient</vt:lpstr>
      <vt:lpstr>PowerPoint Presentation</vt:lpstr>
      <vt:lpstr>PowerPoint Presentation</vt:lpstr>
      <vt:lpstr>Network visualization</vt:lpstr>
      <vt:lpstr>Many tools are available - </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Visualization tools are everywhere </vt:lpstr>
      <vt:lpstr>For Non-Developers/Coders: A few examples of free tools not requiring any coding:  </vt:lpstr>
      <vt:lpstr>Or social network visualization </vt:lpstr>
      <vt:lpstr>Examples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57</cp:revision>
  <dcterms:modified xsi:type="dcterms:W3CDTF">2019-05-16T17:47:21Z</dcterms:modified>
</cp:coreProperties>
</file>